
<file path=[Content_Types].xml><?xml version="1.0" encoding="utf-8"?>
<Types xmlns="http://schemas.openxmlformats.org/package/2006/content-types"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8"/>
  </p:notesMasterIdLst>
  <p:sldIdLst>
    <p:sldId id="260" r:id="rId7"/>
    <p:sldId id="259" r:id="rId9"/>
    <p:sldId id="552" r:id="rId10"/>
    <p:sldId id="553" r:id="rId11"/>
    <p:sldId id="533" r:id="rId12"/>
    <p:sldId id="550" r:id="rId13"/>
    <p:sldId id="551" r:id="rId14"/>
    <p:sldId id="565" r:id="rId15"/>
    <p:sldId id="534" r:id="rId16"/>
    <p:sldId id="543" r:id="rId17"/>
    <p:sldId id="542" r:id="rId18"/>
    <p:sldId id="535" r:id="rId19"/>
    <p:sldId id="536" r:id="rId20"/>
    <p:sldId id="541" r:id="rId21"/>
    <p:sldId id="539" r:id="rId22"/>
    <p:sldId id="566" r:id="rId23"/>
    <p:sldId id="577" r:id="rId24"/>
    <p:sldId id="578" r:id="rId25"/>
    <p:sldId id="612" r:id="rId26"/>
    <p:sldId id="580" r:id="rId27"/>
    <p:sldId id="587" r:id="rId28"/>
    <p:sldId id="582" r:id="rId29"/>
    <p:sldId id="583" r:id="rId30"/>
    <p:sldId id="584" r:id="rId31"/>
    <p:sldId id="585" r:id="rId32"/>
    <p:sldId id="586" r:id="rId33"/>
    <p:sldId id="588" r:id="rId34"/>
    <p:sldId id="589" r:id="rId35"/>
    <p:sldId id="590" r:id="rId36"/>
    <p:sldId id="591" r:id="rId37"/>
    <p:sldId id="592" r:id="rId38"/>
    <p:sldId id="593" r:id="rId39"/>
    <p:sldId id="594" r:id="rId40"/>
    <p:sldId id="597" r:id="rId41"/>
    <p:sldId id="595" r:id="rId42"/>
    <p:sldId id="598" r:id="rId43"/>
    <p:sldId id="600" r:id="rId44"/>
    <p:sldId id="599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610" r:id="rId53"/>
    <p:sldId id="611" r:id="rId54"/>
    <p:sldId id="608" r:id="rId55"/>
    <p:sldId id="537" r:id="rId56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5pPr>
    <a:lvl6pPr marL="22860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6pPr>
    <a:lvl7pPr marL="27432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7pPr>
    <a:lvl8pPr marL="32004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8pPr>
    <a:lvl9pPr marL="36576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ヒラギノ角ゴ Pro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C18"/>
    <a:srgbClr val="5F7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674" y="-108"/>
      </p:cViewPr>
      <p:guideLst>
        <p:guide orient="horz" pos="2400"/>
        <p:guide pos="31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Gill Sans" charset="0"/>
                <a:ea typeface="ヒラギノ角ゴ Pro W3" charset="-128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Gill Sans" charset="0"/>
                <a:ea typeface="ヒラギノ角ゴ Pro W3" charset="-128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55301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5302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Gill Sans" charset="0"/>
                <a:ea typeface="ヒラギノ角ゴ Pro W3" charset="-128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3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84F79896-9BC6-4E1E-A6FD-BB4042571B70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B6D13-3674-43DC-A359-DB454B30CF17}" type="slidenum">
              <a:rPr lang="en-US"/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7A970-DB0F-4A37-8C3B-657741CB2DCB}" type="slidenum">
              <a:rPr lang="en-US"/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7A970-DB0F-4A37-8C3B-657741CB2DCB}" type="slidenum">
              <a:rPr lang="en-US"/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F79896-9BC6-4E1E-A6FD-BB4042571B70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19792" y="1890889"/>
            <a:ext cx="7676444" cy="120297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19792" y="3252611"/>
            <a:ext cx="7681736" cy="1947333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211667"/>
            <a:ext cx="2286000" cy="6596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11667"/>
            <a:ext cx="6688667" cy="6596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19792" y="1890889"/>
            <a:ext cx="7676444" cy="120297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19792" y="3252611"/>
            <a:ext cx="7681736" cy="1947333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1899709"/>
            <a:ext cx="8763000" cy="3169708"/>
          </a:xfrm>
        </p:spPr>
        <p:txBody>
          <a:bodyPr anchor="b"/>
          <a:lstStyle>
            <a:lvl1pPr>
              <a:defRPr sz="6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5099403"/>
            <a:ext cx="8763000" cy="1666874"/>
          </a:xfrm>
        </p:spPr>
        <p:txBody>
          <a:bodyPr/>
          <a:lstStyle>
            <a:lvl1pPr marL="0" indent="0">
              <a:buNone/>
              <a:defRPr sz="2665"/>
            </a:lvl1pPr>
            <a:lvl2pPr marL="508000" indent="0">
              <a:buNone/>
              <a:defRPr sz="2220"/>
            </a:lvl2pPr>
            <a:lvl3pPr marL="1016000" indent="0">
              <a:buNone/>
              <a:defRPr sz="2000"/>
            </a:lvl3pPr>
            <a:lvl4pPr marL="1524000" indent="0">
              <a:buNone/>
              <a:defRPr sz="1780"/>
            </a:lvl4pPr>
            <a:lvl5pPr marL="2032000" indent="0">
              <a:buNone/>
              <a:defRPr sz="1780"/>
            </a:lvl5pPr>
            <a:lvl6pPr marL="2540000" indent="0">
              <a:buNone/>
              <a:defRPr sz="1780"/>
            </a:lvl6pPr>
            <a:lvl7pPr marL="3048000" indent="0">
              <a:buNone/>
              <a:defRPr sz="1780"/>
            </a:lvl7pPr>
            <a:lvl8pPr marL="3556000" indent="0">
              <a:buNone/>
              <a:defRPr sz="1780"/>
            </a:lvl8pPr>
            <a:lvl9pPr marL="4064000" indent="0">
              <a:buNone/>
              <a:defRPr sz="1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405694"/>
            <a:ext cx="8763000" cy="1472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264" y="1867959"/>
            <a:ext cx="4298597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264" y="2783417"/>
            <a:ext cx="4298597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764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764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764" y="1097139"/>
            <a:ext cx="5143500" cy="5415139"/>
          </a:xfrm>
        </p:spPr>
        <p:txBody>
          <a:bodyPr/>
          <a:lstStyle>
            <a:lvl1pPr>
              <a:defRPr sz="3555"/>
            </a:lvl1pPr>
            <a:lvl2pPr>
              <a:defRPr sz="3110"/>
            </a:lvl2pPr>
            <a:lvl3pPr>
              <a:defRPr sz="2665"/>
            </a:lvl3pPr>
            <a:lvl4pPr>
              <a:defRPr sz="2220"/>
            </a:lvl4pPr>
            <a:lvl5pPr>
              <a:defRPr sz="2220"/>
            </a:lvl5pPr>
            <a:lvl6pPr>
              <a:defRPr sz="2220"/>
            </a:lvl6pPr>
            <a:lvl7pPr>
              <a:defRPr sz="2220"/>
            </a:lvl7pPr>
            <a:lvl8pPr>
              <a:defRPr sz="2220"/>
            </a:lvl8pPr>
            <a:lvl9pPr>
              <a:defRPr sz="22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764" y="1097139"/>
            <a:ext cx="5143500" cy="541513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55"/>
            </a:lvl1pPr>
            <a:lvl2pPr marL="508000" indent="0">
              <a:buNone/>
              <a:defRPr sz="3110"/>
            </a:lvl2pPr>
            <a:lvl3pPr marL="1016000" indent="0">
              <a:buNone/>
              <a:defRPr sz="2665"/>
            </a:lvl3pPr>
            <a:lvl4pPr marL="1524000" indent="0">
              <a:buNone/>
              <a:defRPr sz="2220"/>
            </a:lvl4pPr>
            <a:lvl5pPr marL="2032000" indent="0">
              <a:buNone/>
              <a:defRPr sz="2220"/>
            </a:lvl5pPr>
            <a:lvl6pPr marL="2540000" indent="0">
              <a:buNone/>
              <a:defRPr sz="2220"/>
            </a:lvl6pPr>
            <a:lvl7pPr marL="3048000" indent="0">
              <a:buNone/>
              <a:defRPr sz="2220"/>
            </a:lvl7pPr>
            <a:lvl8pPr marL="3556000" indent="0">
              <a:buNone/>
              <a:defRPr sz="2220"/>
            </a:lvl8pPr>
            <a:lvl9pPr marL="4064000" indent="0">
              <a:buNone/>
              <a:defRPr sz="222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211667"/>
            <a:ext cx="2286000" cy="6596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11667"/>
            <a:ext cx="6688667" cy="6596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19792" y="1890889"/>
            <a:ext cx="7676444" cy="120297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19792" y="3252611"/>
            <a:ext cx="7681736" cy="1947333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1899709"/>
            <a:ext cx="8763000" cy="3169708"/>
          </a:xfrm>
        </p:spPr>
        <p:txBody>
          <a:bodyPr anchor="b"/>
          <a:lstStyle>
            <a:lvl1pPr>
              <a:defRPr sz="6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5099403"/>
            <a:ext cx="8763000" cy="1666874"/>
          </a:xfrm>
        </p:spPr>
        <p:txBody>
          <a:bodyPr/>
          <a:lstStyle>
            <a:lvl1pPr marL="0" indent="0">
              <a:buNone/>
              <a:defRPr sz="2665"/>
            </a:lvl1pPr>
            <a:lvl2pPr marL="508000" indent="0">
              <a:buNone/>
              <a:defRPr sz="2220"/>
            </a:lvl2pPr>
            <a:lvl3pPr marL="1016000" indent="0">
              <a:buNone/>
              <a:defRPr sz="2000"/>
            </a:lvl3pPr>
            <a:lvl4pPr marL="1524000" indent="0">
              <a:buNone/>
              <a:defRPr sz="1780"/>
            </a:lvl4pPr>
            <a:lvl5pPr marL="2032000" indent="0">
              <a:buNone/>
              <a:defRPr sz="1780"/>
            </a:lvl5pPr>
            <a:lvl6pPr marL="2540000" indent="0">
              <a:buNone/>
              <a:defRPr sz="1780"/>
            </a:lvl6pPr>
            <a:lvl7pPr marL="3048000" indent="0">
              <a:buNone/>
              <a:defRPr sz="1780"/>
            </a:lvl7pPr>
            <a:lvl8pPr marL="3556000" indent="0">
              <a:buNone/>
              <a:defRPr sz="1780"/>
            </a:lvl8pPr>
            <a:lvl9pPr marL="4064000" indent="0">
              <a:buNone/>
              <a:defRPr sz="1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405694"/>
            <a:ext cx="8763000" cy="1472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264" y="1867959"/>
            <a:ext cx="4298597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264" y="2783417"/>
            <a:ext cx="4298597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764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764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1899709"/>
            <a:ext cx="8763000" cy="3169708"/>
          </a:xfrm>
        </p:spPr>
        <p:txBody>
          <a:bodyPr anchor="b"/>
          <a:lstStyle>
            <a:lvl1pPr>
              <a:defRPr sz="6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5099403"/>
            <a:ext cx="8763000" cy="1666874"/>
          </a:xfrm>
        </p:spPr>
        <p:txBody>
          <a:bodyPr/>
          <a:lstStyle>
            <a:lvl1pPr marL="0" indent="0">
              <a:buNone/>
              <a:defRPr sz="2665"/>
            </a:lvl1pPr>
            <a:lvl2pPr marL="508000" indent="0">
              <a:buNone/>
              <a:defRPr sz="2220"/>
            </a:lvl2pPr>
            <a:lvl3pPr marL="1016000" indent="0">
              <a:buNone/>
              <a:defRPr sz="2000"/>
            </a:lvl3pPr>
            <a:lvl4pPr marL="1524000" indent="0">
              <a:buNone/>
              <a:defRPr sz="1780"/>
            </a:lvl4pPr>
            <a:lvl5pPr marL="2032000" indent="0">
              <a:buNone/>
              <a:defRPr sz="1780"/>
            </a:lvl5pPr>
            <a:lvl6pPr marL="2540000" indent="0">
              <a:buNone/>
              <a:defRPr sz="1780"/>
            </a:lvl6pPr>
            <a:lvl7pPr marL="3048000" indent="0">
              <a:buNone/>
              <a:defRPr sz="1780"/>
            </a:lvl7pPr>
            <a:lvl8pPr marL="3556000" indent="0">
              <a:buNone/>
              <a:defRPr sz="1780"/>
            </a:lvl8pPr>
            <a:lvl9pPr marL="4064000" indent="0">
              <a:buNone/>
              <a:defRPr sz="1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764" y="1097139"/>
            <a:ext cx="5143500" cy="5415139"/>
          </a:xfrm>
        </p:spPr>
        <p:txBody>
          <a:bodyPr/>
          <a:lstStyle>
            <a:lvl1pPr>
              <a:defRPr sz="3555"/>
            </a:lvl1pPr>
            <a:lvl2pPr>
              <a:defRPr sz="3110"/>
            </a:lvl2pPr>
            <a:lvl3pPr>
              <a:defRPr sz="2665"/>
            </a:lvl3pPr>
            <a:lvl4pPr>
              <a:defRPr sz="2220"/>
            </a:lvl4pPr>
            <a:lvl5pPr>
              <a:defRPr sz="2220"/>
            </a:lvl5pPr>
            <a:lvl6pPr>
              <a:defRPr sz="2220"/>
            </a:lvl6pPr>
            <a:lvl7pPr>
              <a:defRPr sz="2220"/>
            </a:lvl7pPr>
            <a:lvl8pPr>
              <a:defRPr sz="2220"/>
            </a:lvl8pPr>
            <a:lvl9pPr>
              <a:defRPr sz="22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764" y="1097139"/>
            <a:ext cx="5143500" cy="541513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55"/>
            </a:lvl1pPr>
            <a:lvl2pPr marL="508000" indent="0">
              <a:buNone/>
              <a:defRPr sz="3110"/>
            </a:lvl2pPr>
            <a:lvl3pPr marL="1016000" indent="0">
              <a:buNone/>
              <a:defRPr sz="2665"/>
            </a:lvl3pPr>
            <a:lvl4pPr marL="1524000" indent="0">
              <a:buNone/>
              <a:defRPr sz="2220"/>
            </a:lvl4pPr>
            <a:lvl5pPr marL="2032000" indent="0">
              <a:buNone/>
              <a:defRPr sz="2220"/>
            </a:lvl5pPr>
            <a:lvl6pPr marL="2540000" indent="0">
              <a:buNone/>
              <a:defRPr sz="2220"/>
            </a:lvl6pPr>
            <a:lvl7pPr marL="3048000" indent="0">
              <a:buNone/>
              <a:defRPr sz="2220"/>
            </a:lvl7pPr>
            <a:lvl8pPr marL="3556000" indent="0">
              <a:buNone/>
              <a:defRPr sz="2220"/>
            </a:lvl8pPr>
            <a:lvl9pPr marL="4064000" indent="0">
              <a:buNone/>
              <a:defRPr sz="222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211667"/>
            <a:ext cx="2286000" cy="6596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11667"/>
            <a:ext cx="6688667" cy="6596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19792" y="1890889"/>
            <a:ext cx="7676444" cy="120297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19792" y="3252611"/>
            <a:ext cx="7681736" cy="1947333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1899709"/>
            <a:ext cx="8763000" cy="3169708"/>
          </a:xfrm>
        </p:spPr>
        <p:txBody>
          <a:bodyPr anchor="b"/>
          <a:lstStyle>
            <a:lvl1pPr>
              <a:defRPr sz="6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5099403"/>
            <a:ext cx="8763000" cy="1666874"/>
          </a:xfrm>
        </p:spPr>
        <p:txBody>
          <a:bodyPr/>
          <a:lstStyle>
            <a:lvl1pPr marL="0" indent="0">
              <a:buNone/>
              <a:defRPr sz="2665"/>
            </a:lvl1pPr>
            <a:lvl2pPr marL="508000" indent="0">
              <a:buNone/>
              <a:defRPr sz="2220"/>
            </a:lvl2pPr>
            <a:lvl3pPr marL="1016000" indent="0">
              <a:buNone/>
              <a:defRPr sz="2000"/>
            </a:lvl3pPr>
            <a:lvl4pPr marL="1524000" indent="0">
              <a:buNone/>
              <a:defRPr sz="1780"/>
            </a:lvl4pPr>
            <a:lvl5pPr marL="2032000" indent="0">
              <a:buNone/>
              <a:defRPr sz="1780"/>
            </a:lvl5pPr>
            <a:lvl6pPr marL="2540000" indent="0">
              <a:buNone/>
              <a:defRPr sz="1780"/>
            </a:lvl6pPr>
            <a:lvl7pPr marL="3048000" indent="0">
              <a:buNone/>
              <a:defRPr sz="1780"/>
            </a:lvl7pPr>
            <a:lvl8pPr marL="3556000" indent="0">
              <a:buNone/>
              <a:defRPr sz="1780"/>
            </a:lvl8pPr>
            <a:lvl9pPr marL="4064000" indent="0">
              <a:buNone/>
              <a:defRPr sz="1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405694"/>
            <a:ext cx="8763000" cy="1472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264" y="1867959"/>
            <a:ext cx="4298597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264" y="2783417"/>
            <a:ext cx="4298597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764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764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764" y="1097139"/>
            <a:ext cx="5143500" cy="5415139"/>
          </a:xfrm>
        </p:spPr>
        <p:txBody>
          <a:bodyPr/>
          <a:lstStyle>
            <a:lvl1pPr>
              <a:defRPr sz="3555"/>
            </a:lvl1pPr>
            <a:lvl2pPr>
              <a:defRPr sz="3110"/>
            </a:lvl2pPr>
            <a:lvl3pPr>
              <a:defRPr sz="2665"/>
            </a:lvl3pPr>
            <a:lvl4pPr>
              <a:defRPr sz="2220"/>
            </a:lvl4pPr>
            <a:lvl5pPr>
              <a:defRPr sz="2220"/>
            </a:lvl5pPr>
            <a:lvl6pPr>
              <a:defRPr sz="2220"/>
            </a:lvl6pPr>
            <a:lvl7pPr>
              <a:defRPr sz="2220"/>
            </a:lvl7pPr>
            <a:lvl8pPr>
              <a:defRPr sz="2220"/>
            </a:lvl8pPr>
            <a:lvl9pPr>
              <a:defRPr sz="22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764" y="1097139"/>
            <a:ext cx="5143500" cy="541513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55"/>
            </a:lvl1pPr>
            <a:lvl2pPr marL="508000" indent="0">
              <a:buNone/>
              <a:defRPr sz="3110"/>
            </a:lvl2pPr>
            <a:lvl3pPr marL="1016000" indent="0">
              <a:buNone/>
              <a:defRPr sz="2665"/>
            </a:lvl3pPr>
            <a:lvl4pPr marL="1524000" indent="0">
              <a:buNone/>
              <a:defRPr sz="2220"/>
            </a:lvl4pPr>
            <a:lvl5pPr marL="2032000" indent="0">
              <a:buNone/>
              <a:defRPr sz="2220"/>
            </a:lvl5pPr>
            <a:lvl6pPr marL="2540000" indent="0">
              <a:buNone/>
              <a:defRPr sz="2220"/>
            </a:lvl6pPr>
            <a:lvl7pPr marL="3048000" indent="0">
              <a:buNone/>
              <a:defRPr sz="2220"/>
            </a:lvl7pPr>
            <a:lvl8pPr marL="3556000" indent="0">
              <a:buNone/>
              <a:defRPr sz="2220"/>
            </a:lvl8pPr>
            <a:lvl9pPr marL="4064000" indent="0">
              <a:buNone/>
              <a:defRPr sz="222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211667"/>
            <a:ext cx="2286000" cy="6596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11667"/>
            <a:ext cx="6688667" cy="6596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19792" y="1890889"/>
            <a:ext cx="7676444" cy="120297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19792" y="3252611"/>
            <a:ext cx="7681736" cy="1947333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1899709"/>
            <a:ext cx="8763000" cy="3169708"/>
          </a:xfrm>
        </p:spPr>
        <p:txBody>
          <a:bodyPr anchor="b"/>
          <a:lstStyle>
            <a:lvl1pPr>
              <a:defRPr sz="6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5099403"/>
            <a:ext cx="8763000" cy="1666874"/>
          </a:xfrm>
        </p:spPr>
        <p:txBody>
          <a:bodyPr/>
          <a:lstStyle>
            <a:lvl1pPr marL="0" indent="0">
              <a:buNone/>
              <a:defRPr sz="2665"/>
            </a:lvl1pPr>
            <a:lvl2pPr marL="508000" indent="0">
              <a:buNone/>
              <a:defRPr sz="2220"/>
            </a:lvl2pPr>
            <a:lvl3pPr marL="1016000" indent="0">
              <a:buNone/>
              <a:defRPr sz="2000"/>
            </a:lvl3pPr>
            <a:lvl4pPr marL="1524000" indent="0">
              <a:buNone/>
              <a:defRPr sz="1780"/>
            </a:lvl4pPr>
            <a:lvl5pPr marL="2032000" indent="0">
              <a:buNone/>
              <a:defRPr sz="1780"/>
            </a:lvl5pPr>
            <a:lvl6pPr marL="2540000" indent="0">
              <a:buNone/>
              <a:defRPr sz="1780"/>
            </a:lvl6pPr>
            <a:lvl7pPr marL="3048000" indent="0">
              <a:buNone/>
              <a:defRPr sz="1780"/>
            </a:lvl7pPr>
            <a:lvl8pPr marL="3556000" indent="0">
              <a:buNone/>
              <a:defRPr sz="1780"/>
            </a:lvl8pPr>
            <a:lvl9pPr marL="4064000" indent="0">
              <a:buNone/>
              <a:defRPr sz="1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305278"/>
            <a:ext cx="4487333" cy="55033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405694"/>
            <a:ext cx="8763000" cy="1472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264" y="1867959"/>
            <a:ext cx="4298597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264" y="2783417"/>
            <a:ext cx="4298597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764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764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405694"/>
            <a:ext cx="8763000" cy="1472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264" y="1867959"/>
            <a:ext cx="4298597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264" y="2783417"/>
            <a:ext cx="4298597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764" cy="915458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80" b="1"/>
            </a:lvl4pPr>
            <a:lvl5pPr marL="2032000" indent="0">
              <a:buNone/>
              <a:defRPr sz="1780" b="1"/>
            </a:lvl5pPr>
            <a:lvl6pPr marL="2540000" indent="0">
              <a:buNone/>
              <a:defRPr sz="1780" b="1"/>
            </a:lvl6pPr>
            <a:lvl7pPr marL="3048000" indent="0">
              <a:buNone/>
              <a:defRPr sz="1780" b="1"/>
            </a:lvl7pPr>
            <a:lvl8pPr marL="3556000" indent="0">
              <a:buNone/>
              <a:defRPr sz="1780" b="1"/>
            </a:lvl8pPr>
            <a:lvl9pPr marL="4064000" indent="0">
              <a:buNone/>
              <a:defRPr sz="17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764" cy="40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764" y="1097139"/>
            <a:ext cx="5143500" cy="5415139"/>
          </a:xfrm>
        </p:spPr>
        <p:txBody>
          <a:bodyPr/>
          <a:lstStyle>
            <a:lvl1pPr>
              <a:defRPr sz="3555"/>
            </a:lvl1pPr>
            <a:lvl2pPr>
              <a:defRPr sz="3110"/>
            </a:lvl2pPr>
            <a:lvl3pPr>
              <a:defRPr sz="2665"/>
            </a:lvl3pPr>
            <a:lvl4pPr>
              <a:defRPr sz="2220"/>
            </a:lvl4pPr>
            <a:lvl5pPr>
              <a:defRPr sz="2220"/>
            </a:lvl5pPr>
            <a:lvl6pPr>
              <a:defRPr sz="2220"/>
            </a:lvl6pPr>
            <a:lvl7pPr>
              <a:defRPr sz="2220"/>
            </a:lvl7pPr>
            <a:lvl8pPr>
              <a:defRPr sz="2220"/>
            </a:lvl8pPr>
            <a:lvl9pPr>
              <a:defRPr sz="22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764" y="1097139"/>
            <a:ext cx="5143500" cy="541513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55"/>
            </a:lvl1pPr>
            <a:lvl2pPr marL="508000" indent="0">
              <a:buNone/>
              <a:defRPr sz="3110"/>
            </a:lvl2pPr>
            <a:lvl3pPr marL="1016000" indent="0">
              <a:buNone/>
              <a:defRPr sz="2665"/>
            </a:lvl3pPr>
            <a:lvl4pPr marL="1524000" indent="0">
              <a:buNone/>
              <a:defRPr sz="2220"/>
            </a:lvl4pPr>
            <a:lvl5pPr marL="2032000" indent="0">
              <a:buNone/>
              <a:defRPr sz="2220"/>
            </a:lvl5pPr>
            <a:lvl6pPr marL="2540000" indent="0">
              <a:buNone/>
              <a:defRPr sz="2220"/>
            </a:lvl6pPr>
            <a:lvl7pPr marL="3048000" indent="0">
              <a:buNone/>
              <a:defRPr sz="2220"/>
            </a:lvl7pPr>
            <a:lvl8pPr marL="3556000" indent="0">
              <a:buNone/>
              <a:defRPr sz="2220"/>
            </a:lvl8pPr>
            <a:lvl9pPr marL="4064000" indent="0">
              <a:buNone/>
              <a:defRPr sz="222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211667"/>
            <a:ext cx="2286000" cy="6596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11667"/>
            <a:ext cx="6688667" cy="6596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764" y="1097139"/>
            <a:ext cx="5143500" cy="5415139"/>
          </a:xfrm>
        </p:spPr>
        <p:txBody>
          <a:bodyPr/>
          <a:lstStyle>
            <a:lvl1pPr>
              <a:defRPr sz="3555"/>
            </a:lvl1pPr>
            <a:lvl2pPr>
              <a:defRPr sz="3110"/>
            </a:lvl2pPr>
            <a:lvl3pPr>
              <a:defRPr sz="2665"/>
            </a:lvl3pPr>
            <a:lvl4pPr>
              <a:defRPr sz="2220"/>
            </a:lvl4pPr>
            <a:lvl5pPr>
              <a:defRPr sz="2220"/>
            </a:lvl5pPr>
            <a:lvl6pPr>
              <a:defRPr sz="2220"/>
            </a:lvl6pPr>
            <a:lvl7pPr>
              <a:defRPr sz="2220"/>
            </a:lvl7pPr>
            <a:lvl8pPr>
              <a:defRPr sz="2220"/>
            </a:lvl8pPr>
            <a:lvl9pPr>
              <a:defRPr sz="22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264" y="508000"/>
            <a:ext cx="3277306" cy="1778000"/>
          </a:xfrm>
        </p:spPr>
        <p:txBody>
          <a:bodyPr anchor="b"/>
          <a:lstStyle>
            <a:lvl1pPr>
              <a:defRPr sz="355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764" y="1097139"/>
            <a:ext cx="5143500" cy="541513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55"/>
            </a:lvl1pPr>
            <a:lvl2pPr marL="508000" indent="0">
              <a:buNone/>
              <a:defRPr sz="3110"/>
            </a:lvl2pPr>
            <a:lvl3pPr marL="1016000" indent="0">
              <a:buNone/>
              <a:defRPr sz="2665"/>
            </a:lvl3pPr>
            <a:lvl4pPr marL="1524000" indent="0">
              <a:buNone/>
              <a:defRPr sz="2220"/>
            </a:lvl4pPr>
            <a:lvl5pPr marL="2032000" indent="0">
              <a:buNone/>
              <a:defRPr sz="2220"/>
            </a:lvl5pPr>
            <a:lvl6pPr marL="2540000" indent="0">
              <a:buNone/>
              <a:defRPr sz="2220"/>
            </a:lvl6pPr>
            <a:lvl7pPr marL="3048000" indent="0">
              <a:buNone/>
              <a:defRPr sz="2220"/>
            </a:lvl7pPr>
            <a:lvl8pPr marL="3556000" indent="0">
              <a:buNone/>
              <a:defRPr sz="2220"/>
            </a:lvl8pPr>
            <a:lvl9pPr marL="4064000" indent="0">
              <a:buNone/>
              <a:defRPr sz="222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264" y="2286000"/>
            <a:ext cx="3277306" cy="4235098"/>
          </a:xfrm>
        </p:spPr>
        <p:txBody>
          <a:bodyPr/>
          <a:lstStyle>
            <a:lvl1pPr marL="0" indent="0">
              <a:buNone/>
              <a:defRPr sz="1780"/>
            </a:lvl1pPr>
            <a:lvl2pPr marL="508000" indent="0">
              <a:buNone/>
              <a:defRPr sz="1555"/>
            </a:lvl2pPr>
            <a:lvl3pPr marL="1016000" indent="0">
              <a:buNone/>
              <a:defRPr sz="1335"/>
            </a:lvl3pPr>
            <a:lvl4pPr marL="1524000" indent="0">
              <a:buNone/>
              <a:defRPr sz="1110"/>
            </a:lvl4pPr>
            <a:lvl5pPr marL="2032000" indent="0">
              <a:buNone/>
              <a:defRPr sz="1110"/>
            </a:lvl5pPr>
            <a:lvl6pPr marL="2540000" indent="0">
              <a:buNone/>
              <a:defRPr sz="1110"/>
            </a:lvl6pPr>
            <a:lvl7pPr marL="3048000" indent="0">
              <a:buNone/>
              <a:defRPr sz="1110"/>
            </a:lvl7pPr>
            <a:lvl8pPr marL="3556000" indent="0">
              <a:buNone/>
              <a:defRPr sz="1110"/>
            </a:lvl8pPr>
            <a:lvl9pPr marL="4064000" indent="0">
              <a:buNone/>
              <a:defRPr sz="11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4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6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8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0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56" y="0"/>
            <a:ext cx="10167056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8000" y="211667"/>
            <a:ext cx="9144000" cy="64734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8000" y="1305278"/>
            <a:ext cx="9144000" cy="550333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55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55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55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81000" indent="-380365" algn="l" rtl="0" fontAlgn="base">
        <a:spcBef>
          <a:spcPct val="22000"/>
        </a:spcBef>
        <a:spcAft>
          <a:spcPct val="0"/>
        </a:spcAft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6865" algn="l" rtl="0" fontAlgn="base">
        <a:spcBef>
          <a:spcPct val="22000"/>
        </a:spcBef>
        <a:spcAft>
          <a:spcPct val="0"/>
        </a:spcAft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3365" algn="l" rtl="0" fontAlgn="base">
        <a:spcBef>
          <a:spcPct val="22000"/>
        </a:spcBef>
        <a:spcAft>
          <a:spcPct val="0"/>
        </a:spcAft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3365" algn="l" rtl="0" fontAlgn="base">
        <a:spcBef>
          <a:spcPct val="22000"/>
        </a:spcBef>
        <a:spcAft>
          <a:spcPct val="0"/>
        </a:spcAft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3365" algn="l" rtl="0" fontAlgn="base">
        <a:spcBef>
          <a:spcPct val="22000"/>
        </a:spcBef>
        <a:spcAft>
          <a:spcPct val="0"/>
        </a:spcAft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56" y="0"/>
            <a:ext cx="10167056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8000" y="211667"/>
            <a:ext cx="9144000" cy="64734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8000" y="1305278"/>
            <a:ext cx="9144000" cy="550333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55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55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55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81000" indent="-380365" algn="l" rtl="0" fontAlgn="base">
        <a:spcBef>
          <a:spcPct val="22000"/>
        </a:spcBef>
        <a:spcAft>
          <a:spcPct val="0"/>
        </a:spcAft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6865" algn="l" rtl="0" fontAlgn="base">
        <a:spcBef>
          <a:spcPct val="22000"/>
        </a:spcBef>
        <a:spcAft>
          <a:spcPct val="0"/>
        </a:spcAft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3365" algn="l" rtl="0" fontAlgn="base">
        <a:spcBef>
          <a:spcPct val="22000"/>
        </a:spcBef>
        <a:spcAft>
          <a:spcPct val="0"/>
        </a:spcAft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3365" algn="l" rtl="0" fontAlgn="base">
        <a:spcBef>
          <a:spcPct val="22000"/>
        </a:spcBef>
        <a:spcAft>
          <a:spcPct val="0"/>
        </a:spcAft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3365" algn="l" rtl="0" fontAlgn="base">
        <a:spcBef>
          <a:spcPct val="22000"/>
        </a:spcBef>
        <a:spcAft>
          <a:spcPct val="0"/>
        </a:spcAft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56" y="0"/>
            <a:ext cx="10167056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8000" y="211667"/>
            <a:ext cx="9144000" cy="64734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8000" y="1305278"/>
            <a:ext cx="9144000" cy="550333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55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55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55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81000" indent="-380365" algn="l" rtl="0" fontAlgn="base">
        <a:spcBef>
          <a:spcPct val="22000"/>
        </a:spcBef>
        <a:spcAft>
          <a:spcPct val="0"/>
        </a:spcAft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6865" algn="l" rtl="0" fontAlgn="base">
        <a:spcBef>
          <a:spcPct val="22000"/>
        </a:spcBef>
        <a:spcAft>
          <a:spcPct val="0"/>
        </a:spcAft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3365" algn="l" rtl="0" fontAlgn="base">
        <a:spcBef>
          <a:spcPct val="22000"/>
        </a:spcBef>
        <a:spcAft>
          <a:spcPct val="0"/>
        </a:spcAft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3365" algn="l" rtl="0" fontAlgn="base">
        <a:spcBef>
          <a:spcPct val="22000"/>
        </a:spcBef>
        <a:spcAft>
          <a:spcPct val="0"/>
        </a:spcAft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3365" algn="l" rtl="0" fontAlgn="base">
        <a:spcBef>
          <a:spcPct val="22000"/>
        </a:spcBef>
        <a:spcAft>
          <a:spcPct val="0"/>
        </a:spcAft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56" y="0"/>
            <a:ext cx="10167056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8000" y="211667"/>
            <a:ext cx="9144000" cy="64734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8000" y="1305278"/>
            <a:ext cx="9144000" cy="550333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55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55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55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81000" indent="-380365" algn="l" rtl="0" fontAlgn="base">
        <a:spcBef>
          <a:spcPct val="22000"/>
        </a:spcBef>
        <a:spcAft>
          <a:spcPct val="0"/>
        </a:spcAft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6865" algn="l" rtl="0" fontAlgn="base">
        <a:spcBef>
          <a:spcPct val="22000"/>
        </a:spcBef>
        <a:spcAft>
          <a:spcPct val="0"/>
        </a:spcAft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3365" algn="l" rtl="0" fontAlgn="base">
        <a:spcBef>
          <a:spcPct val="22000"/>
        </a:spcBef>
        <a:spcAft>
          <a:spcPct val="0"/>
        </a:spcAft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3365" algn="l" rtl="0" fontAlgn="base">
        <a:spcBef>
          <a:spcPct val="22000"/>
        </a:spcBef>
        <a:spcAft>
          <a:spcPct val="0"/>
        </a:spcAft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3365" algn="l" rtl="0" fontAlgn="base">
        <a:spcBef>
          <a:spcPct val="22000"/>
        </a:spcBef>
        <a:spcAft>
          <a:spcPct val="0"/>
        </a:spcAft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56" y="0"/>
            <a:ext cx="10167056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8000" y="211667"/>
            <a:ext cx="9144000" cy="64734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8000" y="1305278"/>
            <a:ext cx="9144000" cy="550333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55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3" y="6939139"/>
            <a:ext cx="3217333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55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6939139"/>
            <a:ext cx="2370667" cy="52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55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81000" indent="-380365" algn="l" rtl="0" fontAlgn="base">
        <a:spcBef>
          <a:spcPct val="22000"/>
        </a:spcBef>
        <a:spcAft>
          <a:spcPct val="0"/>
        </a:spcAft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6865" algn="l" rtl="0" fontAlgn="base">
        <a:spcBef>
          <a:spcPct val="22000"/>
        </a:spcBef>
        <a:spcAft>
          <a:spcPct val="0"/>
        </a:spcAft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3365" algn="l" rtl="0" fontAlgn="base">
        <a:spcBef>
          <a:spcPct val="22000"/>
        </a:spcBef>
        <a:spcAft>
          <a:spcPct val="0"/>
        </a:spcAft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3365" algn="l" rtl="0" fontAlgn="base">
        <a:spcBef>
          <a:spcPct val="22000"/>
        </a:spcBef>
        <a:spcAft>
          <a:spcPct val="0"/>
        </a:spcAft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3365" algn="l" rtl="0" fontAlgn="base">
        <a:spcBef>
          <a:spcPct val="22000"/>
        </a:spcBef>
        <a:spcAft>
          <a:spcPct val="0"/>
        </a:spcAft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00" indent="-253365" algn="l" defTabSz="1016000" rtl="0" eaLnBrk="1" latinLnBrk="0" hangingPunct="1">
        <a:lnSpc>
          <a:spcPct val="90000"/>
        </a:lnSpc>
        <a:spcBef>
          <a:spcPts val="555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oleObject" Target="../embeddings/Workbook1.xls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41.png"/><Relationship Id="rId1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/>
          <p:nvPr/>
        </p:nvSpPr>
        <p:spPr bwMode="auto">
          <a:xfrm>
            <a:off x="2775585" y="5178425"/>
            <a:ext cx="59690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/>
          <a:p>
            <a:r>
              <a:rPr lang="en-US" sz="4400">
                <a:solidFill>
                  <a:schemeClr val="tx1"/>
                </a:solidFill>
                <a:latin typeface="Noto Sans CJK KR" charset="0"/>
                <a:ea typeface="Noto Sans CJK KR" charset="0"/>
              </a:rPr>
              <a:t>&lt;</a:t>
            </a:r>
            <a:r>
              <a:rPr lang="x-none" altLang="en-US" sz="4400">
                <a:solidFill>
                  <a:schemeClr val="tx1"/>
                </a:solidFill>
                <a:latin typeface="Noto Sans CJK KR" charset="0"/>
                <a:ea typeface="Noto Sans CJK KR" charset="0"/>
              </a:rPr>
              <a:t>/ M Beny Pangestu </a:t>
            </a:r>
            <a:r>
              <a:rPr lang="en-US" sz="4400">
                <a:solidFill>
                  <a:schemeClr val="tx1"/>
                </a:solidFill>
                <a:latin typeface="Noto Sans CJK KR" charset="0"/>
                <a:ea typeface="Noto Sans CJK KR" charset="0"/>
              </a:rPr>
              <a:t>&gt;</a:t>
            </a:r>
            <a:endParaRPr sz="4400">
              <a:latin typeface="Noto Sans CJK KR" charset="0"/>
              <a:ea typeface="Noto Sans CJK KR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-176530" y="2226310"/>
            <a:ext cx="9144000" cy="2091055"/>
          </a:xfrm>
        </p:spPr>
        <p:txBody>
          <a:bodyPr/>
          <a:p>
            <a:pPr algn="r" eaLnBrk="1" hangingPunct="1">
              <a:defRPr/>
            </a:pPr>
            <a:r>
              <a:rPr lang="x-none" altLang="en-US" sz="6600" b="1">
                <a:solidFill>
                  <a:srgbClr val="002060"/>
                </a:solidFill>
                <a:latin typeface="Noto Sans CJK KR" charset="0"/>
                <a:ea typeface="Noto Sans CJK KR" charset="0"/>
              </a:rPr>
              <a:t>Agile</a:t>
            </a:r>
            <a:r>
              <a:rPr lang="x-none" altLang="en-US" sz="6600">
                <a:solidFill>
                  <a:srgbClr val="002060"/>
                </a:solidFill>
                <a:latin typeface="Noto Sans CJK KR" charset="0"/>
                <a:ea typeface="Noto Sans CJK KR" charset="0"/>
              </a:rPr>
              <a:t> Metodology &amp;</a:t>
            </a:r>
            <a:br>
              <a:rPr lang="en-US" sz="6600">
                <a:solidFill>
                  <a:srgbClr val="002060"/>
                </a:solidFill>
                <a:latin typeface="Noto Sans CJK KR" charset="0"/>
                <a:ea typeface="Noto Sans CJK KR" charset="0"/>
              </a:rPr>
            </a:br>
            <a:r>
              <a:rPr lang="en-US" sz="6600" b="1">
                <a:solidFill>
                  <a:srgbClr val="002060"/>
                </a:solidFill>
                <a:latin typeface="Noto Sans CJK KR" charset="0"/>
                <a:ea typeface="Noto Sans CJK KR" charset="0"/>
              </a:rPr>
              <a:t>Scrum</a:t>
            </a:r>
            <a:r>
              <a:rPr lang="en-US" sz="6600">
                <a:solidFill>
                  <a:srgbClr val="002060"/>
                </a:solidFill>
                <a:latin typeface="Noto Sans CJK KR" charset="0"/>
                <a:ea typeface="Noto Sans CJK KR" charset="0"/>
              </a:rPr>
              <a:t> </a:t>
            </a:r>
            <a:r>
              <a:rPr lang="x-none" altLang="en-US" sz="6600">
                <a:solidFill>
                  <a:srgbClr val="002060"/>
                </a:solidFill>
                <a:latin typeface="Noto Sans CJK KR" charset="0"/>
                <a:ea typeface="Noto Sans CJK KR" charset="0"/>
              </a:rPr>
              <a:t>Framework</a:t>
            </a:r>
            <a:endParaRPr lang="x-none" altLang="en-US" sz="6600">
              <a:solidFill>
                <a:srgbClr val="002060"/>
              </a:solidFill>
              <a:latin typeface="Noto Sans CJK KR" charset="0"/>
              <a:ea typeface="Noto Sans CJK KR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Agile </a:t>
            </a:r>
            <a:r>
              <a:rPr lang="x-none" altLang="en-US"/>
              <a:t>Overview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2226310"/>
            <a:ext cx="9461500" cy="3150870"/>
          </a:xfrm>
        </p:spPr>
        <p:txBody>
          <a:bodyPr/>
          <a:p>
            <a:pPr marL="215900" indent="0">
              <a:buNone/>
            </a:pPr>
            <a:r>
              <a:rPr lang="en-US" altLang="en-US" sz="4000" dirty="0">
                <a:sym typeface="+mn-ea"/>
              </a:rPr>
              <a:t>“Agile projects succeed when the team gets the spirit of agility.”</a:t>
            </a:r>
            <a:endParaRPr lang="en-US" altLang="en-US" sz="4000" dirty="0">
              <a:sym typeface="+mn-ea"/>
            </a:endParaRPr>
          </a:p>
          <a:p>
            <a:pPr marL="215900" indent="0">
              <a:buNone/>
            </a:pPr>
            <a:endParaRPr lang="en-US" altLang="en-US" sz="4000" dirty="0">
              <a:sym typeface="+mn-ea"/>
            </a:endParaRPr>
          </a:p>
          <a:p>
            <a:pPr marL="215900" indent="0" algn="r">
              <a:buNone/>
            </a:pPr>
            <a:r>
              <a:rPr lang="en-US" altLang="en-US" sz="4000" dirty="0">
                <a:sym typeface="+mn-ea"/>
              </a:rPr>
              <a:t>– Ron Jeffries (APM Group)</a:t>
            </a:r>
            <a:endParaRPr lang="en-US" altLang="en-US" sz="4000" dirty="0">
              <a:sym typeface="+mn-e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9154" name="Chart 7"/>
          <p:cNvGraphicFramePr/>
          <p:nvPr/>
        </p:nvGraphicFramePr>
        <p:xfrm>
          <a:off x="-104775" y="121920"/>
          <a:ext cx="10731500" cy="708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0363200" imgH="6705600" progId="Excel.Chart.8">
                  <p:embed/>
                </p:oleObj>
              </mc:Choice>
              <mc:Fallback>
                <p:oleObj name="" r:id="rId1" imgW="10363200" imgH="6705600" progId="Excel.Chart.8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04775" y="121920"/>
                        <a:ext cx="10731500" cy="7082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Agile </a:t>
            </a:r>
            <a:r>
              <a:rPr lang="x-none" altLang="en-US"/>
              <a:t>Manifesto</a:t>
            </a: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329055"/>
            <a:ext cx="9078595" cy="50438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Important value</a:t>
            </a:r>
            <a:r>
              <a:rPr lang="x-none" altLang="en-US"/>
              <a:t> in Agile</a:t>
            </a:r>
            <a:endParaRPr lang="x-none" altLang="en-US"/>
          </a:p>
        </p:txBody>
      </p:sp>
      <p:pic>
        <p:nvPicPr>
          <p:cNvPr id="1026" name="Picture 2" descr="Image result for agile software developmen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146810"/>
            <a:ext cx="10152380" cy="558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60" y="1866265"/>
            <a:ext cx="9461500" cy="3186430"/>
          </a:xfrm>
        </p:spPr>
        <p:txBody>
          <a:bodyPr/>
          <a:p>
            <a:r>
              <a:rPr lang="en-US" sz="6000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Most </a:t>
            </a:r>
            <a:r>
              <a:rPr lang="en-US" sz="6000" b="1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Agile</a:t>
            </a:r>
            <a:r>
              <a:rPr lang="en-US" sz="6000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 methodologies have </a:t>
            </a:r>
            <a:r>
              <a:rPr lang="en-US" sz="6000" b="1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similar concepts.</a:t>
            </a:r>
            <a:endParaRPr lang="en-US" sz="60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Agile </a:t>
            </a:r>
            <a:r>
              <a:rPr lang="x-none" altLang="en-US"/>
              <a:t>Concept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" y="1722120"/>
            <a:ext cx="9461500" cy="4627245"/>
          </a:xfrm>
        </p:spPr>
        <p:txBody>
          <a:bodyPr/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Iterative Development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Working from list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Develop one small feature at a time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Sustainable pace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Lean management hierarchy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Production ready deliverable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Continuos integration</a:t>
            </a:r>
            <a:endParaRPr lang="x-none" altLang="en-US" sz="2800"/>
          </a:p>
          <a:p>
            <a:pPr marL="787400" indent="-571500">
              <a:buClr>
                <a:srgbClr val="262626"/>
              </a:buClr>
              <a:buFont typeface="Arial" panose="02080604020202020204" charset="0"/>
              <a:buChar char="•"/>
            </a:pPr>
            <a:r>
              <a:rPr lang="x-none" altLang="en-US" sz="2800"/>
              <a:t>Inspect and Adapt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dirty="0">
                <a:sym typeface="+mn-ea"/>
              </a:rPr>
              <a:t>Kanban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15900" indent="0">
              <a:buNone/>
            </a:pPr>
            <a:endParaRPr lang="en-US" altLang="en-US" sz="2800" dirty="0">
              <a:sym typeface="+mn-ea"/>
            </a:endParaRPr>
          </a:p>
          <a:p>
            <a:r>
              <a:rPr lang="en-US" altLang="en-US" sz="2800" dirty="0">
                <a:sym typeface="+mn-ea"/>
              </a:rPr>
              <a:t>Delivers </a:t>
            </a:r>
            <a:r>
              <a:rPr lang="en-US" altLang="en-US" sz="2800" i="1" dirty="0">
                <a:sym typeface="+mn-ea"/>
              </a:rPr>
              <a:t>iterationless </a:t>
            </a:r>
            <a:r>
              <a:rPr lang="en-US" altLang="en-US" sz="2800" dirty="0">
                <a:sym typeface="+mn-ea"/>
              </a:rPr>
              <a:t>development</a:t>
            </a:r>
            <a:endParaRPr lang="en-US" altLang="en-US" sz="2800" dirty="0"/>
          </a:p>
          <a:p>
            <a:r>
              <a:rPr lang="en-US" altLang="en-US" sz="2800" dirty="0">
                <a:sym typeface="+mn-ea"/>
              </a:rPr>
              <a:t>Kanban limits create a pull system</a:t>
            </a:r>
            <a:endParaRPr lang="en-US" altLang="en-US" sz="2800" dirty="0"/>
          </a:p>
          <a:p>
            <a:r>
              <a:rPr lang="en-US" altLang="en-US" sz="2800" dirty="0">
                <a:sym typeface="+mn-ea"/>
              </a:rPr>
              <a:t>White board provides visualization of flow through to delivery</a:t>
            </a:r>
            <a:endParaRPr lang="en-US" altLang="en-US" sz="2800" dirty="0"/>
          </a:p>
          <a:p>
            <a:pPr marL="215900" indent="0">
              <a:buNone/>
            </a:pPr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935"/>
            <a:ext cx="9461500" cy="1763395"/>
          </a:xfrm>
        </p:spPr>
        <p:txBody>
          <a:bodyPr/>
          <a:p>
            <a:r>
              <a:rPr lang="en-US" altLang="en-US" dirty="0">
                <a:sym typeface="+mn-ea"/>
              </a:rPr>
              <a:t>Kanban </a:t>
            </a:r>
            <a:br>
              <a:rPr lang="en-US" altLang="en-US" dirty="0">
                <a:sym typeface="+mn-ea"/>
              </a:rPr>
            </a:br>
            <a:r>
              <a:rPr b="1" dirty="0">
                <a:sym typeface="+mn-ea"/>
              </a:rPr>
              <a:t>Foundational Principles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15900" indent="0">
              <a:buNone/>
            </a:pPr>
            <a:endParaRPr lang="en-US" altLang="en-US" sz="2800" dirty="0">
              <a:sym typeface="+mn-ea"/>
            </a:endParaRPr>
          </a:p>
          <a:p>
            <a:r>
              <a:rPr sz="2800" dirty="0">
                <a:sym typeface="+mn-ea"/>
              </a:rPr>
              <a:t>Start with what you do now</a:t>
            </a:r>
            <a:endParaRPr lang="x-none" altLang="en-US" sz="2800" dirty="0"/>
          </a:p>
          <a:p>
            <a:r>
              <a:rPr lang="x-none" altLang="en-US" sz="2800" dirty="0">
                <a:sym typeface="+mn-ea"/>
              </a:rPr>
              <a:t>A</a:t>
            </a:r>
            <a:r>
              <a:rPr sz="2800" dirty="0">
                <a:sym typeface="+mn-ea"/>
              </a:rPr>
              <a:t>gree to pursue incremental, evolutionary change</a:t>
            </a:r>
            <a:endParaRPr sz="2800" dirty="0">
              <a:sym typeface="+mn-ea"/>
            </a:endParaRPr>
          </a:p>
          <a:p>
            <a:r>
              <a:rPr lang="x-none" sz="2800" dirty="0">
                <a:sym typeface="+mn-ea"/>
              </a:rPr>
              <a:t>R</a:t>
            </a:r>
            <a:r>
              <a:rPr sz="2800" dirty="0">
                <a:sym typeface="+mn-ea"/>
              </a:rPr>
              <a:t>espect the current process, roles, responsibilities &amp; titles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935"/>
            <a:ext cx="9461500" cy="1763395"/>
          </a:xfrm>
        </p:spPr>
        <p:txBody>
          <a:bodyPr/>
          <a:p>
            <a:r>
              <a:rPr lang="en-US" altLang="en-US" dirty="0">
                <a:sym typeface="+mn-ea"/>
              </a:rPr>
              <a:t>Kanban </a:t>
            </a:r>
            <a:r>
              <a:rPr b="1" dirty="0">
                <a:sym typeface="+mn-ea"/>
              </a:rPr>
              <a:t>Five Core: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15900" indent="0">
              <a:buNone/>
            </a:pPr>
            <a:endParaRPr lang="en-US" altLang="en-US" sz="2800" dirty="0">
              <a:sym typeface="+mn-ea"/>
            </a:endParaRPr>
          </a:p>
          <a:p>
            <a:r>
              <a:rPr sz="2800" dirty="0">
                <a:sym typeface="+mn-ea"/>
              </a:rPr>
              <a:t>Visualize the workflow</a:t>
            </a:r>
            <a:endParaRPr lang="x-none" altLang="en-US" sz="2800" dirty="0"/>
          </a:p>
          <a:p>
            <a:r>
              <a:rPr lang="x-none" sz="2800" dirty="0">
                <a:sym typeface="+mn-ea"/>
              </a:rPr>
              <a:t>L</a:t>
            </a:r>
            <a:r>
              <a:rPr sz="2800" dirty="0">
                <a:sym typeface="+mn-ea"/>
              </a:rPr>
              <a:t>imit W.I.P. (work in process)</a:t>
            </a:r>
            <a:endParaRPr lang="x-none" sz="2800" dirty="0">
              <a:sym typeface="+mn-ea"/>
            </a:endParaRPr>
          </a:p>
          <a:p>
            <a:r>
              <a:rPr lang="x-none" altLang="en-US" sz="2800"/>
              <a:t>M</a:t>
            </a:r>
            <a:r>
              <a:rPr sz="2800" dirty="0">
                <a:sym typeface="+mn-ea"/>
              </a:rPr>
              <a:t>anage Flow</a:t>
            </a:r>
            <a:endParaRPr sz="2800" dirty="0">
              <a:sym typeface="+mn-ea"/>
            </a:endParaRPr>
          </a:p>
          <a:p>
            <a:r>
              <a:rPr lang="x-none" altLang="en-US" sz="2800"/>
              <a:t>M</a:t>
            </a:r>
            <a:r>
              <a:rPr sz="2800" dirty="0">
                <a:sym typeface="+mn-ea"/>
              </a:rPr>
              <a:t>ake Process Policies Explicit</a:t>
            </a:r>
            <a:endParaRPr sz="2800" dirty="0">
              <a:sym typeface="+mn-ea"/>
            </a:endParaRPr>
          </a:p>
          <a:p>
            <a:r>
              <a:rPr lang="x-none" altLang="en-US" sz="2800"/>
              <a:t>I</a:t>
            </a:r>
            <a:r>
              <a:rPr sz="2800" dirty="0">
                <a:sym typeface="+mn-ea"/>
              </a:rPr>
              <a:t>mprove Collaboratively (using models &amp; the scientific method)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05" y="3521710"/>
            <a:ext cx="9461500" cy="2075815"/>
          </a:xfrm>
        </p:spPr>
        <p:txBody>
          <a:bodyPr/>
          <a:p>
            <a:r>
              <a:rPr lang="x-none" altLang="en-US" sz="6000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Why Must</a:t>
            </a:r>
            <a:br>
              <a:rPr lang="x-none" altLang="en-US" sz="6000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</a:br>
            <a:r>
              <a:rPr lang="x-none" altLang="en-US" sz="6000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		</a:t>
            </a:r>
            <a:r>
              <a:rPr lang="x-none" altLang="en-US" sz="6000" b="1" kern="1200" noProof="0" smtClean="0">
                <a:ln w="3175" cmpd="sng">
                  <a:noFill/>
                </a:ln>
                <a:solidFill>
                  <a:srgbClr val="5F7BAE"/>
                </a:solidFill>
                <a:uLnTx/>
                <a:uFillTx/>
                <a:cs typeface="+mj-cs"/>
                <a:sym typeface="+mn-ea"/>
              </a:rPr>
              <a:t>SCRUM ?</a:t>
            </a:r>
            <a:endParaRPr lang="x-none" altLang="en-US" sz="6000" b="1" kern="1200" noProof="0" smtClean="0">
              <a:ln w="3175" cmpd="sng">
                <a:noFill/>
              </a:ln>
              <a:solidFill>
                <a:srgbClr val="5F7BAE"/>
              </a:solidFill>
              <a:uLnTx/>
              <a:uFillTx/>
              <a:cs typeface="+mj-cs"/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>
          <a:xfrm>
            <a:off x="255270" y="0"/>
            <a:ext cx="9461500" cy="1066800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en-US" b="1">
                <a:solidFill>
                  <a:schemeClr val="accent4">
                    <a:lumMod val="95000"/>
                    <a:lumOff val="5000"/>
                  </a:schemeClr>
                </a:solidFill>
                <a:latin typeface="Nimbus Sans L" charset="0"/>
                <a:ea typeface="Noto Sans CJK TC" charset="0"/>
              </a:rPr>
              <a:t>Waterfall </a:t>
            </a:r>
            <a:r>
              <a:rPr lang="x-none" altLang="en-US">
                <a:solidFill>
                  <a:schemeClr val="accent4">
                    <a:lumMod val="95000"/>
                    <a:lumOff val="5000"/>
                  </a:schemeClr>
                </a:solidFill>
                <a:latin typeface="Nimbus Sans L" charset="0"/>
                <a:ea typeface="Noto Sans CJK TC" charset="0"/>
              </a:rPr>
              <a:t>Model</a:t>
            </a:r>
            <a:endParaRPr lang="x-none" altLang="en-US">
              <a:solidFill>
                <a:schemeClr val="accent4">
                  <a:lumMod val="95000"/>
                  <a:lumOff val="5000"/>
                </a:schemeClr>
              </a:solidFill>
              <a:latin typeface="Nimbus Sans L" charset="0"/>
              <a:ea typeface="Noto Sans CJK TC" charset="0"/>
            </a:endParaRPr>
          </a:p>
        </p:txBody>
      </p:sp>
      <p:pic>
        <p:nvPicPr>
          <p:cNvPr id="5" name="Picture 4" descr="https://www.tutorialspoint.com/sdlc/images/sdlc_waterfall_model.jp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" y="1289685"/>
            <a:ext cx="7640320" cy="52990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026535"/>
            <a:ext cx="8007350" cy="2156460"/>
          </a:xfrm>
        </p:spPr>
        <p:txBody>
          <a:bodyPr/>
          <a:p>
            <a:pPr algn="l"/>
            <a:r>
              <a:rPr lang="x-none" altLang="en-US" sz="6600" b="1"/>
              <a:t>Scrum </a:t>
            </a:r>
            <a:br>
              <a:rPr lang="x-none" altLang="en-US" sz="6600" b="1"/>
            </a:br>
            <a:r>
              <a:rPr lang="x-none" altLang="en-US" sz="6600"/>
              <a:t>Introduction</a:t>
            </a:r>
            <a:endParaRPr lang="x-none" altLang="en-US" sz="660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1073785"/>
            <a:ext cx="9684385" cy="57238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Who Used </a:t>
            </a:r>
            <a:r>
              <a:rPr lang="x-none" altLang="en-US"/>
              <a:t>Scrum</a:t>
            </a:r>
            <a:endParaRPr lang="x-none" altLang="en-US"/>
          </a:p>
        </p:txBody>
      </p:sp>
      <p:sp>
        <p:nvSpPr>
          <p:cNvPr id="16386" name="Rectangle 2"/>
          <p:cNvSpPr/>
          <p:nvPr/>
        </p:nvSpPr>
        <p:spPr bwMode="auto">
          <a:xfrm>
            <a:off x="687070" y="1793875"/>
            <a:ext cx="4357370" cy="5120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Microsoft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Yahoo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Google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Electronic Arts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High Moon Studios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Lockheed Martin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Philips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Siemens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Nokia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Capital One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BBC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l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Intuit</a:t>
            </a:r>
            <a:endParaRPr sz="2800"/>
          </a:p>
        </p:txBody>
      </p:sp>
      <p:sp>
        <p:nvSpPr>
          <p:cNvPr id="16387" name="Rectangle 3"/>
          <p:cNvSpPr/>
          <p:nvPr/>
        </p:nvSpPr>
        <p:spPr bwMode="auto">
          <a:xfrm>
            <a:off x="4647248" y="1793875"/>
            <a:ext cx="4883150" cy="5120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Intuit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Nielsen Media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First American Real Estate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BMC Software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 err="1">
                <a:solidFill>
                  <a:schemeClr val="tx1"/>
                </a:solidFill>
              </a:rPr>
              <a:t>Ipswitch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John Deere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Lexis </a:t>
            </a:r>
            <a:r>
              <a:rPr lang="en-US" sz="2800" dirty="0" err="1">
                <a:solidFill>
                  <a:schemeClr val="tx1"/>
                </a:solidFill>
              </a:rPr>
              <a:t>Nexis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 err="1">
                <a:solidFill>
                  <a:schemeClr val="tx1"/>
                </a:solidFill>
              </a:rPr>
              <a:t>Sabre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Salesforce.com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Time Warner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</a:rPr>
              <a:t>Turner Broadcasting</a:t>
            </a:r>
            <a:endParaRPr lang="en-US" sz="2800" dirty="0">
              <a:solidFill>
                <a:schemeClr val="tx1"/>
              </a:solidFill>
            </a:endParaRPr>
          </a:p>
          <a:p>
            <a:pPr indent="0" algn="r">
              <a:buSzPct val="100000"/>
              <a:buNone/>
            </a:pPr>
            <a:r>
              <a:rPr lang="en-US" sz="2800" dirty="0" err="1">
                <a:solidFill>
                  <a:schemeClr val="tx1"/>
                </a:solidFill>
              </a:rPr>
              <a:t>Oce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ym typeface="+mn-ea"/>
              </a:rPr>
              <a:t>Scrum </a:t>
            </a:r>
            <a:r>
              <a:rPr lang="en-US">
                <a:sym typeface="+mn-ea"/>
              </a:rPr>
              <a:t>has been </a:t>
            </a:r>
            <a:r>
              <a:rPr lang="en-US" b="1">
                <a:sym typeface="+mn-ea"/>
              </a:rPr>
              <a:t>used for</a:t>
            </a:r>
            <a:r>
              <a:rPr lang="en-US">
                <a:sym typeface="+mn-ea"/>
              </a:rPr>
              <a:t> :</a:t>
            </a:r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5270" y="1649730"/>
            <a:ext cx="4559300" cy="5080000"/>
          </a:xfrm>
        </p:spPr>
        <p:txBody>
          <a:bodyPr/>
          <a:p>
            <a:pPr marL="318135" indent="0" eaLnBrk="1" hangingPunct="1">
              <a:lnSpc>
                <a:spcPct val="80000"/>
              </a:lnSpc>
              <a:buNone/>
              <a:defRPr/>
            </a:pPr>
            <a:r>
              <a:rPr lang="en-US" sz="2400" dirty="0"/>
              <a:t>Commercial software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In-house development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Contract development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Fixed-price projects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Financial applications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ISO 9001-certified applications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Embedded systems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24x7 systems with 99.999% uptime requirements</a:t>
            </a:r>
            <a:endParaRPr lang="en-US" sz="2400" dirty="0"/>
          </a:p>
          <a:p>
            <a:pPr marL="318135" indent="0" eaLnBrk="1" hangingPunct="1">
              <a:lnSpc>
                <a:spcPct val="80000"/>
              </a:lnSpc>
              <a:spcBef>
                <a:spcPts val="1300"/>
              </a:spcBef>
              <a:buNone/>
              <a:defRPr/>
            </a:pPr>
            <a:r>
              <a:rPr lang="en-US" sz="2400" dirty="0"/>
              <a:t>the Joint Strike Fighter</a:t>
            </a:r>
          </a:p>
        </p:txBody>
      </p:sp>
      <p:sp>
        <p:nvSpPr>
          <p:cNvPr id="16387" name="Rectangle 3"/>
          <p:cNvSpPr/>
          <p:nvPr/>
        </p:nvSpPr>
        <p:spPr bwMode="auto">
          <a:xfrm>
            <a:off x="5295583" y="2153920"/>
            <a:ext cx="4182110" cy="4389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Intuit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Nielsen Media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First American Real Estate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BMC Software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Ipswitch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John Deere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Lexis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Nexis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Sabre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Salesforce.com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Time Warner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Turner Broadcasting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indent="0" algn="r">
              <a:buSzPct val="100000"/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Oce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Scrum </a:t>
            </a:r>
            <a:r>
              <a:rPr lang="x-none" altLang="en-US" b="1"/>
              <a:t>Characteristic</a:t>
            </a:r>
            <a:endParaRPr lang="x-none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" y="1649448"/>
            <a:ext cx="9144000" cy="5503333"/>
          </a:xfrm>
        </p:spPr>
        <p:txBody>
          <a:bodyPr/>
          <a:p>
            <a:pPr marL="698500" eaLnBrk="1" hangingPunct="1">
              <a:lnSpc>
                <a:spcPct val="90000"/>
              </a:lnSpc>
            </a:pPr>
            <a:r>
              <a:rPr lang="en-US" sz="2800" smtClean="0">
                <a:sym typeface="+mn-ea"/>
              </a:rPr>
              <a:t>Self-organizing teams</a:t>
            </a:r>
            <a:endParaRPr lang="en-US" sz="2800" smtClean="0"/>
          </a:p>
          <a:p>
            <a:pPr marL="698500" eaLnBrk="1" hangingPunct="1">
              <a:lnSpc>
                <a:spcPct val="9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Product progresses in a series of month-long </a:t>
            </a:r>
            <a:r>
              <a:rPr lang="ja-JP" altLang="en-US" sz="2800" smtClean="0">
                <a:sym typeface="+mn-ea"/>
              </a:rPr>
              <a:t>“</a:t>
            </a:r>
            <a:r>
              <a:rPr lang="en-US" altLang="ja-JP" sz="2800" smtClean="0">
                <a:sym typeface="+mn-ea"/>
              </a:rPr>
              <a:t>sprints</a:t>
            </a:r>
            <a:r>
              <a:rPr lang="ja-JP" altLang="en-US" sz="2800" smtClean="0">
                <a:sym typeface="+mn-ea"/>
              </a:rPr>
              <a:t>”</a:t>
            </a:r>
            <a:endParaRPr lang="en-US" altLang="ja-JP" sz="2800" smtClean="0"/>
          </a:p>
          <a:p>
            <a:pPr marL="698500" eaLnBrk="1" hangingPunct="1">
              <a:lnSpc>
                <a:spcPct val="9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Requirements are captured as items in a list of </a:t>
            </a:r>
            <a:r>
              <a:rPr lang="ja-JP" altLang="en-US" sz="2800" smtClean="0">
                <a:sym typeface="+mn-ea"/>
              </a:rPr>
              <a:t>“</a:t>
            </a:r>
            <a:r>
              <a:rPr lang="en-US" altLang="ja-JP" sz="2800" smtClean="0">
                <a:sym typeface="+mn-ea"/>
              </a:rPr>
              <a:t>product backlog</a:t>
            </a:r>
            <a:r>
              <a:rPr lang="ja-JP" altLang="en-US" sz="2800" smtClean="0">
                <a:sym typeface="+mn-ea"/>
              </a:rPr>
              <a:t>”</a:t>
            </a:r>
            <a:endParaRPr lang="en-US" altLang="ja-JP" sz="2800" smtClean="0"/>
          </a:p>
          <a:p>
            <a:pPr marL="698500" eaLnBrk="1" hangingPunct="1">
              <a:lnSpc>
                <a:spcPct val="9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No specific engineering practices prescribed</a:t>
            </a:r>
            <a:endParaRPr lang="en-US" sz="2800" smtClean="0"/>
          </a:p>
          <a:p>
            <a:pPr marL="698500" eaLnBrk="1" hangingPunct="1">
              <a:lnSpc>
                <a:spcPct val="9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Uses generative rules to create an agile environment for delivering projects</a:t>
            </a:r>
            <a:endParaRPr lang="en-US" sz="2800" smtClean="0"/>
          </a:p>
          <a:p>
            <a:pPr marL="698500" eaLnBrk="1" hangingPunct="1">
              <a:lnSpc>
                <a:spcPct val="9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One of the </a:t>
            </a:r>
            <a:r>
              <a:rPr lang="ja-JP" altLang="en-US" sz="2800" smtClean="0">
                <a:sym typeface="+mn-ea"/>
              </a:rPr>
              <a:t>“</a:t>
            </a:r>
            <a:r>
              <a:rPr lang="en-US" altLang="ja-JP" sz="2800" smtClean="0">
                <a:sym typeface="+mn-ea"/>
              </a:rPr>
              <a:t>agile processes</a:t>
            </a:r>
            <a:r>
              <a:rPr lang="ja-JP" altLang="en-US" sz="2800" smtClean="0">
                <a:sym typeface="+mn-ea"/>
              </a:rPr>
              <a:t>”</a:t>
            </a:r>
            <a:endParaRPr 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Scrum </a:t>
            </a:r>
            <a:r>
              <a:rPr lang="x-none" altLang="en-US" b="1"/>
              <a:t>Framework</a:t>
            </a:r>
            <a:endParaRPr lang="x-none" altLang="en-US" b="1"/>
          </a:p>
        </p:txBody>
      </p:sp>
      <p:grpSp>
        <p:nvGrpSpPr>
          <p:cNvPr id="4" name="Group 2"/>
          <p:cNvGrpSpPr/>
          <p:nvPr/>
        </p:nvGrpSpPr>
        <p:grpSpPr bwMode="auto">
          <a:xfrm>
            <a:off x="548640" y="1474470"/>
            <a:ext cx="3768725" cy="2233295"/>
            <a:chOff x="0" y="0"/>
            <a:chExt cx="2608" cy="1288"/>
          </a:xfrm>
        </p:grpSpPr>
        <p:sp>
          <p:nvSpPr>
            <p:cNvPr id="5" name="AutoShape 3"/>
            <p:cNvSpPr/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charset="0"/>
                <a:ea typeface="ヒラギノ角ゴ Pro W3" charset="-128"/>
                <a:sym typeface="Gill Sans" charset="0"/>
              </a:endParaRPr>
            </a:p>
          </p:txBody>
        </p:sp>
        <p:sp>
          <p:nvSpPr>
            <p:cNvPr id="6" name="Rectangle 4"/>
            <p:cNvSpPr/>
            <p:nvPr/>
          </p:nvSpPr>
          <p:spPr bwMode="auto">
            <a:xfrm>
              <a:off x="96" y="392"/>
              <a:ext cx="2412" cy="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lstStyle/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Product </a:t>
              </a:r>
              <a:r>
                <a:rPr lang="x-none" altLang="en-US" sz="2800">
                  <a:solidFill>
                    <a:srgbClr val="FFFFFF"/>
                  </a:solidFill>
                </a:rPr>
                <a:t>O</a:t>
              </a:r>
              <a:r>
                <a:rPr lang="en-US" sz="2800">
                  <a:solidFill>
                    <a:srgbClr val="FFFFFF"/>
                  </a:solidFill>
                </a:rPr>
                <a:t>wner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Scrum Master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x-none" altLang="en-US" sz="2800">
                  <a:solidFill>
                    <a:srgbClr val="FFFFFF"/>
                  </a:solidFill>
                </a:rPr>
                <a:t>Dev </a:t>
              </a:r>
              <a:r>
                <a:rPr lang="en-US" sz="280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7" name="Rectangle 5"/>
            <p:cNvSpPr/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6"/>
            <p:cNvSpPr/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7"/>
            <p:cNvSpPr/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/>
            <p:cNvSpPr/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/>
            <p:cNvSpPr/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/>
            <p:cNvSpPr/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lstStyle/>
            <a:p>
              <a:pPr algn="l" defTabSz="-635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6867" name="Group 11"/>
          <p:cNvGrpSpPr/>
          <p:nvPr/>
        </p:nvGrpSpPr>
        <p:grpSpPr bwMode="auto">
          <a:xfrm>
            <a:off x="5253355" y="1924685"/>
            <a:ext cx="4678045" cy="2702560"/>
            <a:chOff x="0" y="0"/>
            <a:chExt cx="2608" cy="1592"/>
          </a:xfrm>
        </p:grpSpPr>
        <p:sp>
          <p:nvSpPr>
            <p:cNvPr id="21516" name="AutoShape 12"/>
            <p:cNvSpPr/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p>
              <a:pPr>
                <a:defRPr/>
              </a:pPr>
              <a:endParaRPr lang="en-US">
                <a:latin typeface="Gill Sans" charset="0"/>
                <a:ea typeface="ヒラギノ角ゴ Pro W3" charset="-128"/>
                <a:sym typeface="Gill Sans" charset="0"/>
              </a:endParaRPr>
            </a:p>
          </p:txBody>
        </p:sp>
        <p:sp>
          <p:nvSpPr>
            <p:cNvPr id="36878" name="Rectangle 13"/>
            <p:cNvSpPr/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Sprint planning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Sprint review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Sprint retrospective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/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80" name="AutoShape 15"/>
            <p:cNvSpPr/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81" name="AutoShape 16"/>
            <p:cNvSpPr/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82" name="Rectangle 17"/>
            <p:cNvSpPr/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83" name="Rectangle 18"/>
            <p:cNvSpPr/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84" name="Rectangle 19"/>
            <p:cNvSpPr/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algn="l" defTabSz="-635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36868" name="Group 20"/>
          <p:cNvGrpSpPr/>
          <p:nvPr/>
        </p:nvGrpSpPr>
        <p:grpSpPr bwMode="auto">
          <a:xfrm>
            <a:off x="455930" y="4746625"/>
            <a:ext cx="4996815" cy="2807335"/>
            <a:chOff x="0" y="0"/>
            <a:chExt cx="2608" cy="1288"/>
          </a:xfrm>
        </p:grpSpPr>
        <p:sp>
          <p:nvSpPr>
            <p:cNvPr id="21525" name="AutoShape 21"/>
            <p:cNvSpPr/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p>
              <a:pPr>
                <a:defRPr/>
              </a:pPr>
              <a:endParaRPr lang="en-US">
                <a:latin typeface="Gill Sans" charset="0"/>
                <a:ea typeface="ヒラギノ角ゴ Pro W3" charset="-128"/>
                <a:sym typeface="Gill Sans" charset="0"/>
              </a:endParaRPr>
            </a:p>
          </p:txBody>
        </p:sp>
        <p:sp>
          <p:nvSpPr>
            <p:cNvPr id="36870" name="Rectangle 22"/>
            <p:cNvSpPr/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Product backlog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Sprint backlog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2800">
                  <a:solidFill>
                    <a:srgbClr val="FFFFFF"/>
                  </a:solidFill>
                </a:rPr>
                <a:t>Burndown charts</a:t>
              </a:r>
              <a:endParaRPr lang="en-US" sz="2800">
                <a:solidFill>
                  <a:srgbClr val="FFFFFF"/>
                </a:solidFill>
              </a:endParaRPr>
            </a:p>
            <a:p>
              <a:pPr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x-none" sz="2800">
                  <a:solidFill>
                    <a:schemeClr val="bg1"/>
                  </a:solidFill>
                </a:rPr>
                <a:t>Shippable increment</a:t>
              </a:r>
              <a:endParaRPr lang="x-none" sz="2800">
                <a:solidFill>
                  <a:schemeClr val="bg1"/>
                </a:solidFill>
              </a:endParaRPr>
            </a:p>
          </p:txBody>
        </p:sp>
        <p:sp>
          <p:nvSpPr>
            <p:cNvPr id="36871" name="Rectangle 23"/>
            <p:cNvSpPr/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72" name="AutoShape 24"/>
            <p:cNvSpPr/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73" name="AutoShape 25"/>
            <p:cNvSpPr/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74" name="Rectangle 26"/>
            <p:cNvSpPr/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75" name="Rectangle 27"/>
            <p:cNvSpPr/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36876" name="Rectangle 28"/>
            <p:cNvSpPr/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algn="l" defTabSz="-635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170" y="353907"/>
            <a:ext cx="9144000" cy="647348"/>
          </a:xfrm>
        </p:spPr>
        <p:txBody>
          <a:bodyPr/>
          <a:p>
            <a:r>
              <a:rPr lang="x-none" altLang="en-US"/>
              <a:t>Scrum </a:t>
            </a:r>
            <a:r>
              <a:rPr lang="x-none" altLang="en-US" b="1"/>
              <a:t>Roles</a:t>
            </a:r>
            <a:endParaRPr lang="x-none" alt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866265"/>
            <a:ext cx="1018667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ym typeface="+mn-ea"/>
              </a:rPr>
              <a:t>Product owner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415" y="1721838"/>
            <a:ext cx="9144000" cy="5503333"/>
          </a:xfrm>
        </p:spPr>
        <p:txBody>
          <a:bodyPr/>
          <a:p>
            <a:r>
              <a:rPr lang="en-US" sz="2800" smtClean="0">
                <a:sym typeface="+mn-ea"/>
              </a:rPr>
              <a:t>Define the features of the product</a:t>
            </a:r>
            <a:endParaRPr lang="en-US" sz="2800" smtClean="0"/>
          </a:p>
          <a:p>
            <a:r>
              <a:rPr lang="en-US" sz="2800" smtClean="0">
                <a:sym typeface="+mn-ea"/>
              </a:rPr>
              <a:t>Decide on release date and content</a:t>
            </a:r>
            <a:endParaRPr lang="en-US" sz="2800" smtClean="0"/>
          </a:p>
          <a:p>
            <a:r>
              <a:rPr lang="en-US" sz="2800" smtClean="0">
                <a:sym typeface="+mn-ea"/>
              </a:rPr>
              <a:t>Be responsible for the profitability of the product (ROI)</a:t>
            </a:r>
            <a:endParaRPr lang="en-US" sz="2800" smtClean="0"/>
          </a:p>
          <a:p>
            <a:r>
              <a:rPr lang="en-US" sz="2800" smtClean="0">
                <a:sym typeface="+mn-ea"/>
              </a:rPr>
              <a:t>Prioritize features according to market value </a:t>
            </a:r>
            <a:endParaRPr lang="en-US" sz="2800" smtClean="0"/>
          </a:p>
          <a:p>
            <a:r>
              <a:rPr lang="en-US" sz="2800" smtClean="0">
                <a:sym typeface="+mn-ea"/>
              </a:rPr>
              <a:t>Adjust features and priority every iteration, as needed  </a:t>
            </a:r>
            <a:endParaRPr lang="en-US" sz="2800" smtClean="0"/>
          </a:p>
          <a:p>
            <a:r>
              <a:rPr lang="en-US" sz="2800" smtClean="0">
                <a:sym typeface="+mn-ea"/>
              </a:rPr>
              <a:t>Accept or reject work results</a:t>
            </a:r>
            <a:endParaRPr lang="en-US" sz="2800" smtClean="0"/>
          </a:p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>
                <a:sym typeface="+mn-ea"/>
              </a:rPr>
              <a:t>Scrum Master</a:t>
            </a:r>
            <a:endParaRPr lang="x-none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415" y="1721838"/>
            <a:ext cx="9144000" cy="5503333"/>
          </a:xfrm>
        </p:spPr>
        <p:txBody>
          <a:bodyPr/>
          <a:p>
            <a:pPr marL="698500" eaLnBrk="1" hangingPunct="1">
              <a:defRPr/>
            </a:pPr>
            <a:r>
              <a:rPr lang="en-US" sz="2800">
                <a:sym typeface="+mn-ea"/>
              </a:rPr>
              <a:t>Represents management to the project</a:t>
            </a:r>
            <a:endParaRPr lang="en-US" sz="2800"/>
          </a:p>
          <a:p>
            <a:pPr marL="698500" eaLnBrk="1" hangingPunct="1">
              <a:spcBef>
                <a:spcPts val="1100"/>
              </a:spcBef>
              <a:defRPr/>
            </a:pPr>
            <a:r>
              <a:rPr lang="en-US" sz="2800">
                <a:sym typeface="+mn-ea"/>
              </a:rPr>
              <a:t>Responsible for enacting Scrum values and practices</a:t>
            </a:r>
            <a:endParaRPr lang="en-US" sz="2800"/>
          </a:p>
          <a:p>
            <a:pPr marL="698500" eaLnBrk="1" hangingPunct="1">
              <a:spcBef>
                <a:spcPts val="1100"/>
              </a:spcBef>
              <a:defRPr/>
            </a:pPr>
            <a:r>
              <a:rPr lang="en-US" sz="2800">
                <a:sym typeface="+mn-ea"/>
              </a:rPr>
              <a:t>Removes impediments </a:t>
            </a:r>
            <a:endParaRPr lang="en-US" sz="2800"/>
          </a:p>
          <a:p>
            <a:pPr marL="698500" eaLnBrk="1" hangingPunct="1">
              <a:spcBef>
                <a:spcPts val="1100"/>
              </a:spcBef>
              <a:defRPr/>
            </a:pPr>
            <a:r>
              <a:rPr lang="en-US" sz="2800">
                <a:sym typeface="+mn-ea"/>
              </a:rPr>
              <a:t>Ensure that the team is fully functional and productive</a:t>
            </a:r>
            <a:endParaRPr lang="en-US" sz="2800"/>
          </a:p>
          <a:p>
            <a:pPr marL="698500" eaLnBrk="1" hangingPunct="1">
              <a:spcBef>
                <a:spcPts val="1100"/>
              </a:spcBef>
              <a:defRPr/>
            </a:pPr>
            <a:r>
              <a:rPr lang="en-US" sz="2800">
                <a:sym typeface="+mn-ea"/>
              </a:rPr>
              <a:t>Enable close cooperation across all roles and functions</a:t>
            </a:r>
            <a:endParaRPr lang="en-US" sz="2800"/>
          </a:p>
          <a:p>
            <a:pPr marL="698500" eaLnBrk="1" hangingPunct="1">
              <a:spcBef>
                <a:spcPts val="1100"/>
              </a:spcBef>
              <a:defRPr/>
            </a:pPr>
            <a:r>
              <a:rPr lang="en-US" sz="2800">
                <a:sym typeface="+mn-ea"/>
              </a:rPr>
              <a:t>Shield the team from external interferences</a:t>
            </a:r>
            <a:endParaRPr lang="en-US" sz="2800" b="1" smtClean="0"/>
          </a:p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Scrum Team</a:t>
            </a:r>
            <a:endParaRPr lang="x-none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415" y="1937738"/>
            <a:ext cx="9144000" cy="5503333"/>
          </a:xfrm>
        </p:spPr>
        <p:txBody>
          <a:bodyPr/>
          <a:p>
            <a:pPr marL="698500" eaLnBrk="1" hangingPunct="1">
              <a:lnSpc>
                <a:spcPct val="90000"/>
              </a:lnSpc>
              <a:defRPr/>
            </a:pPr>
            <a:r>
              <a:rPr lang="en-US" sz="2800">
                <a:sym typeface="+mn-ea"/>
              </a:rPr>
              <a:t>Typically 5-9 people</a:t>
            </a:r>
            <a:endParaRPr lang="en-US" sz="2800"/>
          </a:p>
          <a:p>
            <a:pPr marL="698500" eaLnBrk="1" hangingPunct="1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800">
                <a:sym typeface="+mn-ea"/>
              </a:rPr>
              <a:t>Cross-functional:</a:t>
            </a:r>
            <a:endParaRPr lang="en-US" sz="2800"/>
          </a:p>
          <a:p>
            <a:pPr marL="1041400" lvl="1" eaLnBrk="1" hangingPunct="1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800">
                <a:sym typeface="+mn-ea"/>
              </a:rPr>
              <a:t>Programmers, testers, user experience designers, etc.</a:t>
            </a:r>
            <a:endParaRPr lang="en-US" sz="2800"/>
          </a:p>
          <a:p>
            <a:pPr marL="698500" eaLnBrk="1" hangingPunct="1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800">
                <a:sym typeface="+mn-ea"/>
              </a:rPr>
              <a:t>Members should be full-time</a:t>
            </a:r>
            <a:endParaRPr lang="en-US" sz="2800">
              <a:sym typeface="+mn-ea"/>
            </a:endParaRPr>
          </a:p>
          <a:p>
            <a:pPr marL="318135" indent="0" eaLnBrk="1" hangingPunct="1">
              <a:lnSpc>
                <a:spcPct val="90000"/>
              </a:lnSpc>
              <a:spcBef>
                <a:spcPts val="1400"/>
              </a:spcBef>
              <a:buNone/>
              <a:defRPr/>
            </a:pPr>
            <a:r>
              <a:rPr lang="x-none" altLang="en-US" sz="2800">
                <a:sym typeface="+mn-ea"/>
              </a:rPr>
              <a:t>	</a:t>
            </a:r>
            <a:r>
              <a:rPr lang="en-US" sz="2800">
                <a:sym typeface="+mn-ea"/>
              </a:rPr>
              <a:t>exceptions (e.g., database administrator)</a:t>
            </a:r>
            <a:endParaRPr 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>
          <a:xfrm>
            <a:off x="255270" y="0"/>
            <a:ext cx="9461500" cy="1066800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en-US" b="1">
                <a:solidFill>
                  <a:schemeClr val="accent4">
                    <a:lumMod val="95000"/>
                    <a:lumOff val="5000"/>
                  </a:schemeClr>
                </a:solidFill>
                <a:latin typeface="Nimbus Sans L" charset="0"/>
                <a:ea typeface="Noto Sans CJK TC" charset="0"/>
              </a:rPr>
              <a:t>Waterfall</a:t>
            </a:r>
            <a:r>
              <a:rPr lang="en-US">
                <a:solidFill>
                  <a:schemeClr val="accent4">
                    <a:lumMod val="95000"/>
                    <a:lumOff val="5000"/>
                  </a:schemeClr>
                </a:solidFill>
                <a:latin typeface="Nimbus Sans L" charset="0"/>
                <a:ea typeface="Noto Sans CJK TC" charset="0"/>
              </a:rPr>
              <a:t> </a:t>
            </a:r>
            <a:r>
              <a:rPr lang="x-none" altLang="en-US">
                <a:solidFill>
                  <a:schemeClr val="accent4">
                    <a:lumMod val="95000"/>
                    <a:lumOff val="5000"/>
                  </a:schemeClr>
                </a:solidFill>
                <a:latin typeface="Nimbus Sans L" charset="0"/>
                <a:ea typeface="Noto Sans CJK TC" charset="0"/>
              </a:rPr>
              <a:t>Model</a:t>
            </a:r>
            <a:endParaRPr lang="x-none" altLang="en-US">
              <a:solidFill>
                <a:schemeClr val="accent4">
                  <a:lumMod val="95000"/>
                  <a:lumOff val="5000"/>
                </a:schemeClr>
              </a:solidFill>
              <a:latin typeface="Nimbus Sans L" charset="0"/>
              <a:ea typeface="Noto Sans CJK TC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47115" y="1434465"/>
            <a:ext cx="7622540" cy="4718685"/>
            <a:chOff x="2819400" y="1034990"/>
            <a:chExt cx="5868521" cy="4222810"/>
          </a:xfrm>
        </p:grpSpPr>
        <p:grpSp>
          <p:nvGrpSpPr>
            <p:cNvPr id="3" name="Group 2"/>
            <p:cNvGrpSpPr/>
            <p:nvPr/>
          </p:nvGrpSpPr>
          <p:grpSpPr>
            <a:xfrm>
              <a:off x="2819400" y="1295400"/>
              <a:ext cx="5638800" cy="3962400"/>
              <a:chOff x="457200" y="2057400"/>
              <a:chExt cx="5638800" cy="39624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057400"/>
                <a:ext cx="1600200" cy="609600"/>
              </a:xfrm>
              <a:prstGeom prst="rect">
                <a:avLst/>
              </a:prstGeom>
              <a:solidFill>
                <a:srgbClr val="FFB601"/>
              </a:solidFill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REQUIREMENTS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524000" y="2895600"/>
                <a:ext cx="1600200" cy="609600"/>
              </a:xfrm>
              <a:prstGeom prst="rect">
                <a:avLst/>
              </a:prstGeom>
              <a:solidFill>
                <a:srgbClr val="FFB601"/>
              </a:solidFill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DESIGN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743200" y="3733800"/>
                <a:ext cx="1600200" cy="609600"/>
              </a:xfrm>
              <a:prstGeom prst="rect">
                <a:avLst/>
              </a:prstGeom>
              <a:solidFill>
                <a:srgbClr val="FFB601"/>
              </a:solidFill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DEVELOPMENT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57600" y="4572000"/>
                <a:ext cx="1600200" cy="609600"/>
              </a:xfrm>
              <a:prstGeom prst="rect">
                <a:avLst/>
              </a:prstGeom>
              <a:solidFill>
                <a:srgbClr val="FFB601"/>
              </a:solidFill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TESTING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495800" y="5410200"/>
                <a:ext cx="1600200" cy="609600"/>
              </a:xfrm>
              <a:prstGeom prst="rect">
                <a:avLst/>
              </a:prstGeom>
              <a:solidFill>
                <a:srgbClr val="FFB601"/>
              </a:solidFill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MAINTENANCE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9" name="Shape 8"/>
              <p:cNvCxnSpPr>
                <a:stCxn id="4" idx="3"/>
              </p:cNvCxnSpPr>
              <p:nvPr/>
            </p:nvCxnSpPr>
            <p:spPr>
              <a:xfrm>
                <a:off x="2057400" y="2362200"/>
                <a:ext cx="381000" cy="533400"/>
              </a:xfrm>
              <a:prstGeom prst="bentConnector2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hape 9"/>
              <p:cNvCxnSpPr/>
              <p:nvPr/>
            </p:nvCxnSpPr>
            <p:spPr>
              <a:xfrm>
                <a:off x="3124200" y="3200400"/>
                <a:ext cx="381000" cy="533400"/>
              </a:xfrm>
              <a:prstGeom prst="bentConnector2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hape 10"/>
              <p:cNvCxnSpPr/>
              <p:nvPr/>
            </p:nvCxnSpPr>
            <p:spPr>
              <a:xfrm>
                <a:off x="4343400" y="4025900"/>
                <a:ext cx="381000" cy="533400"/>
              </a:xfrm>
              <a:prstGeom prst="bentConnector2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hape 11"/>
              <p:cNvCxnSpPr/>
              <p:nvPr/>
            </p:nvCxnSpPr>
            <p:spPr>
              <a:xfrm>
                <a:off x="5257800" y="4876800"/>
                <a:ext cx="381000" cy="533400"/>
              </a:xfrm>
              <a:prstGeom prst="bentConnector2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Left Arrow 13"/>
            <p:cNvSpPr/>
            <p:nvPr/>
          </p:nvSpPr>
          <p:spPr>
            <a:xfrm rot="19915652">
              <a:off x="4240306" y="1223682"/>
              <a:ext cx="381000" cy="30480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2121" y="3657600"/>
              <a:ext cx="1745991" cy="35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radley Hand ITC" pitchFamily="66" charset="0"/>
                </a:rPr>
                <a:t>Takes too long</a:t>
              </a:r>
              <a:endParaRPr lang="en-US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itchFamily="66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7030150">
              <a:off x="4923246" y="3342618"/>
              <a:ext cx="381000" cy="30480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84700" y="1034990"/>
              <a:ext cx="1112805" cy="35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radley Hand ITC" pitchFamily="66" charset="0"/>
                </a:rPr>
                <a:t>Changes</a:t>
              </a:r>
              <a:endParaRPr lang="en-US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itchFamily="66" charset="0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18011608">
              <a:off x="7403804" y="3738282"/>
              <a:ext cx="381000" cy="30480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20000" y="3409890"/>
              <a:ext cx="1067921" cy="35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radley Hand ITC" pitchFamily="66" charset="0"/>
                </a:rPr>
                <a:t>Skipped</a:t>
              </a:r>
              <a:endParaRPr lang="en-US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itchFamily="66" charset="0"/>
              </a:endParaRPr>
            </a:p>
          </p:txBody>
        </p:sp>
      </p:grp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170" y="353907"/>
            <a:ext cx="9144000" cy="647348"/>
          </a:xfrm>
        </p:spPr>
        <p:txBody>
          <a:bodyPr/>
          <a:p>
            <a:r>
              <a:rPr lang="x-none" altLang="en-US" b="1"/>
              <a:t>Ceremonies</a:t>
            </a:r>
            <a:endParaRPr lang="x-none" alt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3560" y="1146175"/>
            <a:ext cx="9665970" cy="64439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248650" y="6690360"/>
            <a:ext cx="1951355" cy="548640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104505" y="2587625"/>
            <a:ext cx="2099310" cy="730885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487930" y="5582920"/>
            <a:ext cx="2278380" cy="721360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8193405" y="4386580"/>
            <a:ext cx="1974215" cy="548640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Sprint </a:t>
            </a:r>
            <a:r>
              <a:rPr lang="x-none" altLang="en-US" b="1"/>
              <a:t>planning</a:t>
            </a:r>
            <a:endParaRPr lang="x-none" altLang="en-US" b="1"/>
          </a:p>
        </p:txBody>
      </p:sp>
      <p:sp>
        <p:nvSpPr>
          <p:cNvPr id="27649" name="AutoShape 1"/>
          <p:cNvSpPr/>
          <p:nvPr/>
        </p:nvSpPr>
        <p:spPr bwMode="auto">
          <a:xfrm>
            <a:off x="2487295" y="1362075"/>
            <a:ext cx="5092700" cy="6019800"/>
          </a:xfrm>
          <a:prstGeom prst="roundRect">
            <a:avLst>
              <a:gd name="adj" fmla="val 5981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p>
            <a:pPr>
              <a:defRPr/>
            </a:pPr>
            <a:endParaRPr lang="en-US" sz="1800">
              <a:latin typeface="Gill Sans" charset="0"/>
              <a:ea typeface="ヒラギノ角ゴ Pro W3" charset="-128"/>
              <a:sym typeface="Gill Sans" charset="0"/>
            </a:endParaRPr>
          </a:p>
        </p:txBody>
      </p:sp>
      <p:sp>
        <p:nvSpPr>
          <p:cNvPr id="51202" name="Rectangle 2"/>
          <p:cNvSpPr/>
          <p:nvPr/>
        </p:nvSpPr>
        <p:spPr bwMode="auto">
          <a:xfrm>
            <a:off x="2957195" y="1362075"/>
            <a:ext cx="3492500" cy="5969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1800"/>
          </a:p>
        </p:txBody>
      </p:sp>
      <p:sp>
        <p:nvSpPr>
          <p:cNvPr id="51203" name="AutoShape 3"/>
          <p:cNvSpPr/>
          <p:nvPr/>
        </p:nvSpPr>
        <p:spPr bwMode="auto">
          <a:xfrm>
            <a:off x="2474595" y="1362075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1800"/>
          </a:p>
        </p:txBody>
      </p:sp>
      <p:sp>
        <p:nvSpPr>
          <p:cNvPr id="51204" name="Rectangle 4"/>
          <p:cNvSpPr/>
          <p:nvPr/>
        </p:nvSpPr>
        <p:spPr bwMode="auto">
          <a:xfrm>
            <a:off x="2474595" y="1704975"/>
            <a:ext cx="622300" cy="2540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1800"/>
          </a:p>
        </p:txBody>
      </p:sp>
      <p:grpSp>
        <p:nvGrpSpPr>
          <p:cNvPr id="51205" name="Group 5"/>
          <p:cNvGrpSpPr/>
          <p:nvPr/>
        </p:nvGrpSpPr>
        <p:grpSpPr bwMode="auto">
          <a:xfrm>
            <a:off x="6259195" y="1362075"/>
            <a:ext cx="622300" cy="596900"/>
            <a:chOff x="0" y="0"/>
            <a:chExt cx="392" cy="376"/>
          </a:xfrm>
        </p:grpSpPr>
        <p:sp>
          <p:nvSpPr>
            <p:cNvPr id="51237" name="AutoShape 6"/>
            <p:cNvSpPr/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38" name="Rectangle 7"/>
            <p:cNvSpPr/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</p:grpSp>
      <p:sp>
        <p:nvSpPr>
          <p:cNvPr id="51206" name="Rectangle 8"/>
          <p:cNvSpPr/>
          <p:nvPr/>
        </p:nvSpPr>
        <p:spPr bwMode="auto">
          <a:xfrm>
            <a:off x="2783840" y="1433830"/>
            <a:ext cx="5001895" cy="558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en-US" sz="1800">
                <a:solidFill>
                  <a:srgbClr val="FFFFFF"/>
                </a:solidFill>
              </a:rPr>
              <a:t>Sprint planning meeting</a:t>
            </a:r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27657" name="Group 9"/>
          <p:cNvGrpSpPr/>
          <p:nvPr/>
        </p:nvGrpSpPr>
        <p:grpSpPr bwMode="auto">
          <a:xfrm>
            <a:off x="2741295" y="2162175"/>
            <a:ext cx="4660900" cy="1866900"/>
            <a:chOff x="0" y="0"/>
            <a:chExt cx="2936" cy="1176"/>
          </a:xfrm>
        </p:grpSpPr>
        <p:sp>
          <p:nvSpPr>
            <p:cNvPr id="27658" name="AutoShape 10"/>
            <p:cNvSpPr/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p>
              <a:pPr>
                <a:defRPr/>
              </a:pPr>
              <a:endParaRPr lang="en-US" sz="1800">
                <a:latin typeface="Gill Sans" charset="0"/>
                <a:ea typeface="ヒラギノ角ゴ Pro W3" charset="-128"/>
                <a:sym typeface="Gill Sans" charset="0"/>
              </a:endParaRPr>
            </a:p>
          </p:txBody>
        </p:sp>
        <p:sp>
          <p:nvSpPr>
            <p:cNvPr id="51232" name="Rectangle 11"/>
            <p:cNvSpPr/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33" name="AutoShape 12"/>
            <p:cNvSpPr/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34" name="AutoShape 13"/>
            <p:cNvSpPr/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35" name="Rectangle 14"/>
            <p:cNvSpPr/>
            <p:nvPr/>
          </p:nvSpPr>
          <p:spPr bwMode="auto">
            <a:xfrm>
              <a:off x="59" y="45"/>
              <a:ext cx="194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algn="l" defTabSz="-635"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Sprint prioritization</a:t>
              </a: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1236" name="Rectangle 15"/>
            <p:cNvSpPr/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marL="281305" indent="-281305"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Analyze and evaluate product backlog</a:t>
              </a:r>
              <a:endParaRPr lang="en-US" sz="1800">
                <a:solidFill>
                  <a:srgbClr val="FFFFFF"/>
                </a:solidFill>
              </a:endParaRPr>
            </a:p>
            <a:p>
              <a:pPr marL="281305" indent="-281305"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Select sprint goal</a:t>
              </a:r>
              <a:endParaRPr sz="1800"/>
            </a:p>
          </p:txBody>
        </p:sp>
      </p:grpSp>
      <p:grpSp>
        <p:nvGrpSpPr>
          <p:cNvPr id="27664" name="Group 16"/>
          <p:cNvGrpSpPr/>
          <p:nvPr/>
        </p:nvGrpSpPr>
        <p:grpSpPr bwMode="auto">
          <a:xfrm>
            <a:off x="2741295" y="4206875"/>
            <a:ext cx="4660900" cy="2933700"/>
            <a:chOff x="0" y="0"/>
            <a:chExt cx="2936" cy="1848"/>
          </a:xfrm>
        </p:grpSpPr>
        <p:sp>
          <p:nvSpPr>
            <p:cNvPr id="27665" name="AutoShape 17"/>
            <p:cNvSpPr/>
            <p:nvPr/>
          </p:nvSpPr>
          <p:spPr bwMode="auto">
            <a:xfrm>
              <a:off x="0" y="0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p>
              <a:pPr>
                <a:defRPr/>
              </a:pPr>
              <a:endParaRPr lang="en-US" sz="1800">
                <a:latin typeface="Gill Sans" charset="0"/>
                <a:ea typeface="ヒラギノ角ゴ Pro W3" charset="-128"/>
                <a:sym typeface="Gill Sans" charset="0"/>
              </a:endParaRPr>
            </a:p>
          </p:txBody>
        </p:sp>
        <p:sp>
          <p:nvSpPr>
            <p:cNvPr id="51226" name="Rectangle 18"/>
            <p:cNvSpPr/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27" name="AutoShape 19"/>
            <p:cNvSpPr/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28" name="AutoShape 20"/>
            <p:cNvSpPr/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</a:ln>
          </p:spPr>
          <p:txBody>
            <a:bodyPr/>
            <a:p>
              <a:endParaRPr lang="en-US" sz="1800"/>
            </a:p>
          </p:txBody>
        </p:sp>
        <p:sp>
          <p:nvSpPr>
            <p:cNvPr id="51229" name="Rectangle 21"/>
            <p:cNvSpPr/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algn="l" defTabSz="-635"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Sprint planning</a:t>
              </a: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1230" name="Rectangle 22"/>
            <p:cNvSpPr/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50800" tIns="50800" rIns="50800" bIns="50800"/>
            <a:p>
              <a:pPr marL="281305" indent="-281305"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Decide how to achieve sprint goal (design)</a:t>
              </a:r>
              <a:endParaRPr lang="en-US" sz="1800">
                <a:solidFill>
                  <a:srgbClr val="FFFFFF"/>
                </a:solidFill>
              </a:endParaRPr>
            </a:p>
            <a:p>
              <a:pPr marL="281305" indent="-281305"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  <a:endParaRPr lang="en-US" sz="1800">
                <a:solidFill>
                  <a:srgbClr val="FFFFFF"/>
                </a:solidFill>
              </a:endParaRPr>
            </a:p>
            <a:p>
              <a:pPr marL="281305" indent="-281305" algn="l" defTabSz="-635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800">
                  <a:solidFill>
                    <a:srgbClr val="FFFFFF"/>
                  </a:solidFill>
                </a:rPr>
                <a:t>Estimate sprint backlog in hours</a:t>
              </a:r>
              <a:endParaRPr sz="1800"/>
            </a:p>
          </p:txBody>
        </p:sp>
      </p:grpSp>
      <p:grpSp>
        <p:nvGrpSpPr>
          <p:cNvPr id="27671" name="Group 23"/>
          <p:cNvGrpSpPr/>
          <p:nvPr/>
        </p:nvGrpSpPr>
        <p:grpSpPr bwMode="auto">
          <a:xfrm>
            <a:off x="7402195" y="2517775"/>
            <a:ext cx="2527300" cy="115570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7673" name="AutoShape 25"/>
            <p:cNvSpPr/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p>
              <a:pPr defTabSz="-635">
                <a:tabLst>
                  <a:tab pos="1066800" algn="l"/>
                </a:tabLst>
                <a:defRPr/>
              </a:pPr>
              <a:r>
                <a:rPr lang="en-US" sz="1800">
                  <a:solidFill>
                    <a:srgbClr val="E3F0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Sprint</a:t>
              </a:r>
              <a:endParaRPr lang="en-US" sz="180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  <a:p>
              <a:pPr defTabSz="-635">
                <a:tabLst>
                  <a:tab pos="1066800" algn="l"/>
                </a:tabLst>
                <a:defRPr/>
              </a:pPr>
              <a:r>
                <a:rPr lang="en-US" sz="1800">
                  <a:solidFill>
                    <a:srgbClr val="E3F0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goal</a:t>
              </a:r>
              <a:endParaRPr sz="1800"/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833245" y="1960563"/>
            <a:ext cx="654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</p:spPr>
        <p:txBody>
          <a:bodyPr/>
          <a:p>
            <a:endParaRPr lang="en-US"/>
          </a:p>
        </p:txBody>
      </p:sp>
      <p:grpSp>
        <p:nvGrpSpPr>
          <p:cNvPr id="27675" name="Group 27"/>
          <p:cNvGrpSpPr/>
          <p:nvPr/>
        </p:nvGrpSpPr>
        <p:grpSpPr bwMode="auto">
          <a:xfrm>
            <a:off x="7402195" y="5083175"/>
            <a:ext cx="2527300" cy="1155700"/>
            <a:chOff x="0" y="0"/>
            <a:chExt cx="1592" cy="728"/>
          </a:xfrm>
        </p:grpSpPr>
        <p:sp>
          <p:nvSpPr>
            <p:cNvPr id="27676" name="AutoShape 28"/>
            <p:cNvSpPr/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p>
              <a:pPr defTabSz="-635">
                <a:tabLst>
                  <a:tab pos="1066800" algn="l"/>
                </a:tabLst>
                <a:defRPr/>
              </a:pPr>
              <a:r>
                <a:rPr lang="en-US" sz="1800">
                  <a:solidFill>
                    <a:srgbClr val="E3F0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Sprint</a:t>
              </a:r>
              <a:endParaRPr lang="en-US" sz="180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endParaRPr>
            </a:p>
            <a:p>
              <a:pPr defTabSz="-635">
                <a:tabLst>
                  <a:tab pos="1066800" algn="l"/>
                </a:tabLst>
                <a:defRPr/>
              </a:pPr>
              <a:r>
                <a:rPr lang="en-US" sz="1800">
                  <a:solidFill>
                    <a:srgbClr val="E3F0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backlog</a:t>
              </a:r>
              <a:endParaRPr sz="1800"/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27678" name="AutoShape 30"/>
          <p:cNvSpPr/>
          <p:nvPr/>
        </p:nvSpPr>
        <p:spPr bwMode="auto">
          <a:xfrm>
            <a:off x="315595" y="3876675"/>
            <a:ext cx="1524000" cy="1016000"/>
          </a:xfrm>
          <a:prstGeom prst="roundRect">
            <a:avLst>
              <a:gd name="adj" fmla="val 30000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180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Business conditions</a:t>
            </a:r>
            <a:endParaRPr lang="en-US" sz="1800">
              <a:solidFill>
                <a:srgbClr val="E3F0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7679" name="AutoShape 31"/>
          <p:cNvSpPr/>
          <p:nvPr/>
        </p:nvSpPr>
        <p:spPr bwMode="auto">
          <a:xfrm>
            <a:off x="315595" y="1463675"/>
            <a:ext cx="1524000" cy="1016000"/>
          </a:xfrm>
          <a:prstGeom prst="roundRect">
            <a:avLst>
              <a:gd name="adj" fmla="val 30000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180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capacity</a:t>
            </a:r>
            <a:endParaRPr lang="en-US" sz="1800">
              <a:solidFill>
                <a:srgbClr val="E3F0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7680" name="AutoShape 32"/>
          <p:cNvSpPr/>
          <p:nvPr/>
        </p:nvSpPr>
        <p:spPr bwMode="auto">
          <a:xfrm>
            <a:off x="315595" y="2670175"/>
            <a:ext cx="1524000" cy="1016000"/>
          </a:xfrm>
          <a:prstGeom prst="roundRect">
            <a:avLst>
              <a:gd name="adj" fmla="val 30000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180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backlog</a:t>
            </a:r>
            <a:endParaRPr lang="en-US" sz="1800">
              <a:solidFill>
                <a:srgbClr val="E3F0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7681" name="AutoShape 33"/>
          <p:cNvSpPr/>
          <p:nvPr/>
        </p:nvSpPr>
        <p:spPr bwMode="auto">
          <a:xfrm>
            <a:off x="315595" y="6289675"/>
            <a:ext cx="1524000" cy="1016000"/>
          </a:xfrm>
          <a:prstGeom prst="roundRect">
            <a:avLst>
              <a:gd name="adj" fmla="val 30000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1800" dirty="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Technology</a:t>
            </a:r>
            <a:endParaRPr lang="en-US" sz="1800" dirty="0">
              <a:solidFill>
                <a:srgbClr val="E3F0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7682" name="AutoShape 34"/>
          <p:cNvSpPr/>
          <p:nvPr/>
        </p:nvSpPr>
        <p:spPr bwMode="auto">
          <a:xfrm>
            <a:off x="315595" y="5083175"/>
            <a:ext cx="1524000" cy="1016000"/>
          </a:xfrm>
          <a:prstGeom prst="roundRect">
            <a:avLst>
              <a:gd name="adj" fmla="val 30000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1800">
                <a:solidFill>
                  <a:srgbClr val="E3F0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Current product</a:t>
            </a:r>
            <a:endParaRPr lang="en-US" sz="1800">
              <a:solidFill>
                <a:srgbClr val="E3F0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833245" y="3167063"/>
            <a:ext cx="654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</p:spPr>
        <p:txBody>
          <a:bodyPr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833245" y="4373563"/>
            <a:ext cx="654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</p:spPr>
        <p:txBody>
          <a:bodyPr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833245" y="5580063"/>
            <a:ext cx="654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</p:spPr>
        <p:txBody>
          <a:bodyPr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833245" y="6786563"/>
            <a:ext cx="654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</a:ln>
        </p:spPr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eaLnBrk="1" hangingPunct="1">
              <a:defRPr/>
            </a:pPr>
            <a:r>
              <a:rPr lang="en-US">
                <a:sym typeface="+mn-ea"/>
              </a:rPr>
              <a:t>The </a:t>
            </a:r>
            <a:r>
              <a:rPr lang="en-US" b="1">
                <a:sym typeface="+mn-ea"/>
              </a:rPr>
              <a:t>daily scrum</a:t>
            </a:r>
            <a:r>
              <a:rPr lang="en-US">
                <a:sym typeface="+mn-ea"/>
              </a:rPr>
              <a:t> </a:t>
            </a:r>
            <a:r>
              <a:rPr lang="x-none" altLang="en-US">
                <a:sym typeface="+mn-ea"/>
              </a:rPr>
              <a:t>meeting</a:t>
            </a:r>
            <a:endParaRPr lang="x-none" alt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" y="1652270"/>
            <a:ext cx="9144000" cy="4691380"/>
          </a:xfrm>
        </p:spPr>
        <p:txBody>
          <a:bodyPr/>
          <a:p>
            <a:pPr marL="698500" eaLnBrk="1" hangingPunct="1">
              <a:lnSpc>
                <a:spcPct val="80000"/>
              </a:lnSpc>
              <a:defRPr/>
            </a:pPr>
            <a:r>
              <a:rPr lang="en-US" sz="2800">
                <a:sym typeface="+mn-ea"/>
              </a:rPr>
              <a:t>Parameters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Daily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15-minutes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Stand-up</a:t>
            </a:r>
            <a:endParaRPr lang="en-US" sz="2800"/>
          </a:p>
          <a:p>
            <a:pPr marL="698500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Not for problem solving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Whole world is invited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Only team members, ScrumMaster, product owner, can talk</a:t>
            </a:r>
            <a:endParaRPr lang="en-US" sz="2800"/>
          </a:p>
          <a:p>
            <a:pPr marL="698500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x-none" altLang="en-US" sz="2800">
                <a:sym typeface="+mn-ea"/>
              </a:rPr>
              <a:t>A</a:t>
            </a:r>
            <a:r>
              <a:rPr lang="en-US" sz="2800">
                <a:sym typeface="+mn-ea"/>
              </a:rPr>
              <a:t>void other unnecessary meetings</a:t>
            </a:r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0" y="1075055"/>
            <a:ext cx="4613275" cy="35680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eaLnBrk="1" hangingPunct="1">
              <a:defRPr/>
            </a:pPr>
            <a:r>
              <a:rPr lang="en-US">
                <a:sym typeface="+mn-ea"/>
              </a:rPr>
              <a:t>The </a:t>
            </a:r>
            <a:r>
              <a:rPr lang="en-US" b="1">
                <a:sym typeface="+mn-ea"/>
              </a:rPr>
              <a:t>daily scrum</a:t>
            </a:r>
            <a:r>
              <a:rPr lang="en-US">
                <a:sym typeface="+mn-ea"/>
              </a:rPr>
              <a:t> </a:t>
            </a:r>
            <a:r>
              <a:rPr lang="x-none" altLang="en-US">
                <a:sym typeface="+mn-ea"/>
              </a:rPr>
              <a:t>meeting</a:t>
            </a:r>
            <a:endParaRPr lang="x-none" alt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70" y="1146175"/>
            <a:ext cx="9144000" cy="652145"/>
          </a:xfrm>
        </p:spPr>
        <p:txBody>
          <a:bodyPr/>
          <a:p>
            <a:pPr marL="635" indent="0" eaLnBrk="1" hangingPunct="1">
              <a:buNone/>
              <a:defRPr/>
            </a:pPr>
            <a:r>
              <a:rPr lang="en-US" sz="2800" b="1">
                <a:sym typeface="+mn-ea"/>
              </a:rPr>
              <a:t>Everyone answers 3 questions</a:t>
            </a:r>
            <a:endParaRPr lang="en-US" sz="2800" b="1"/>
          </a:p>
        </p:txBody>
      </p:sp>
      <p:grpSp>
        <p:nvGrpSpPr>
          <p:cNvPr id="57347" name="Group 3"/>
          <p:cNvGrpSpPr/>
          <p:nvPr/>
        </p:nvGrpSpPr>
        <p:grpSpPr bwMode="auto">
          <a:xfrm>
            <a:off x="1767205" y="1435735"/>
            <a:ext cx="6870700" cy="1524000"/>
            <a:chOff x="0" y="0"/>
            <a:chExt cx="4328" cy="960"/>
          </a:xfrm>
        </p:grpSpPr>
        <p:sp>
          <p:nvSpPr>
            <p:cNvPr id="5" name="AutoShape 4"/>
            <p:cNvSpPr/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p>
              <a:pPr algn="l" defTabSz="-635">
                <a:tabLst>
                  <a:tab pos="1066800" algn="l"/>
                </a:tabLst>
                <a:defRPr/>
              </a:pPr>
              <a:r>
                <a:rPr lang="en-US" sz="3600">
                  <a:solidFill>
                    <a:srgbClr val="FFFFFF"/>
                  </a:solidFill>
                  <a:latin typeface="Arial" panose="02080604020202020204" charset="0"/>
                  <a:ea typeface="ヒラギノ角ゴ Pro W3" charset="-128"/>
                  <a:cs typeface="Arial" panose="02080604020202020204" charset="0"/>
                  <a:sym typeface="Arial" panose="02080604020202020204" charset="0"/>
                </a:rPr>
                <a:t>What did you do yesterday?</a:t>
              </a:r>
            </a:p>
          </p:txBody>
        </p:sp>
        <p:grpSp>
          <p:nvGrpSpPr>
            <p:cNvPr id="57359" name="Group 5"/>
            <p:cNvGrpSpPr/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6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/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p>
                <a:pPr defTabSz="-635">
                  <a:tabLst>
                    <a:tab pos="1066800" algn="l"/>
                  </a:tabLst>
                  <a:defRPr/>
                </a:pPr>
                <a:r>
                  <a:rPr lang="en-US" sz="50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57348" name="Group 8"/>
          <p:cNvGrpSpPr/>
          <p:nvPr/>
        </p:nvGrpSpPr>
        <p:grpSpPr bwMode="auto">
          <a:xfrm>
            <a:off x="1767205" y="2972435"/>
            <a:ext cx="6870700" cy="1524000"/>
            <a:chOff x="0" y="0"/>
            <a:chExt cx="4328" cy="960"/>
          </a:xfrm>
        </p:grpSpPr>
        <p:sp>
          <p:nvSpPr>
            <p:cNvPr id="30729" name="AutoShape 9"/>
            <p:cNvSpPr/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p>
              <a:pPr algn="l" defTabSz="-635">
                <a:tabLst>
                  <a:tab pos="1066800" algn="l"/>
                </a:tabLst>
                <a:defRPr/>
              </a:pPr>
              <a:r>
                <a:rPr lang="en-US" sz="3600">
                  <a:solidFill>
                    <a:srgbClr val="FFFFFF"/>
                  </a:solidFill>
                  <a:latin typeface="Arial" panose="02080604020202020204" charset="0"/>
                  <a:ea typeface="ヒラギノ角ゴ Pro W3" charset="-128"/>
                  <a:cs typeface="Arial" panose="02080604020202020204" charset="0"/>
                  <a:sym typeface="Arial" panose="02080604020202020204" charset="0"/>
                </a:rPr>
                <a:t>What will you do today?</a:t>
              </a:r>
            </a:p>
          </p:txBody>
        </p:sp>
        <p:grpSp>
          <p:nvGrpSpPr>
            <p:cNvPr id="57355" name="Group 10"/>
            <p:cNvGrpSpPr/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7" name="Rectangle 12"/>
              <p:cNvSpPr/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p>
                <a:pPr defTabSz="-635">
                  <a:tabLst>
                    <a:tab pos="1066800" algn="l"/>
                  </a:tabLst>
                  <a:defRPr/>
                </a:pPr>
                <a:r>
                  <a:rPr lang="en-US" sz="50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57349" name="Group 13"/>
          <p:cNvGrpSpPr/>
          <p:nvPr/>
        </p:nvGrpSpPr>
        <p:grpSpPr bwMode="auto">
          <a:xfrm>
            <a:off x="1767205" y="4509135"/>
            <a:ext cx="6870700" cy="1524000"/>
            <a:chOff x="0" y="0"/>
            <a:chExt cx="4328" cy="960"/>
          </a:xfrm>
        </p:grpSpPr>
        <p:sp>
          <p:nvSpPr>
            <p:cNvPr id="30734" name="AutoShape 14"/>
            <p:cNvSpPr/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p>
              <a:pPr algn="l" defTabSz="-635">
                <a:tabLst>
                  <a:tab pos="1066800" algn="l"/>
                </a:tabLst>
                <a:defRPr/>
              </a:pPr>
              <a:r>
                <a:rPr lang="en-US" sz="3600">
                  <a:solidFill>
                    <a:srgbClr val="FFFFFF"/>
                  </a:solidFill>
                  <a:latin typeface="Arial" panose="02080604020202020204" charset="0"/>
                  <a:ea typeface="ヒラギノ角ゴ Pro W3" charset="-128"/>
                  <a:cs typeface="Arial" panose="02080604020202020204" charset="0"/>
                  <a:sym typeface="Arial" panose="02080604020202020204" charset="0"/>
                </a:rPr>
                <a:t>Is any </a:t>
              </a:r>
              <a:r>
                <a:rPr lang="x-none" altLang="en-US" sz="3600">
                  <a:solidFill>
                    <a:srgbClr val="FFFFFF"/>
                  </a:solidFill>
                  <a:latin typeface="Arial" panose="02080604020202020204" charset="0"/>
                  <a:ea typeface="ヒラギノ角ゴ Pro W3" charset="-128"/>
                  <a:cs typeface="Arial" panose="02080604020202020204" charset="0"/>
                  <a:sym typeface="Arial" panose="02080604020202020204" charset="0"/>
                </a:rPr>
                <a:t>problem</a:t>
              </a:r>
              <a:r>
                <a:rPr lang="en-US" sz="3600">
                  <a:solidFill>
                    <a:srgbClr val="FFFFFF"/>
                  </a:solidFill>
                  <a:latin typeface="Arial" panose="02080604020202020204" charset="0"/>
                  <a:ea typeface="ヒラギノ角ゴ Pro W3" charset="-128"/>
                  <a:cs typeface="Arial" panose="02080604020202020204" charset="0"/>
                  <a:sym typeface="Arial" panose="02080604020202020204" charset="0"/>
                </a:rPr>
                <a:t> in your way?</a:t>
              </a:r>
            </a:p>
          </p:txBody>
        </p:sp>
        <p:grpSp>
          <p:nvGrpSpPr>
            <p:cNvPr id="57351" name="Group 15"/>
            <p:cNvGrpSpPr/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/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p>
                <a:pPr defTabSz="-635">
                  <a:tabLst>
                    <a:tab pos="1066800" algn="l"/>
                  </a:tabLst>
                  <a:defRPr/>
                </a:pPr>
                <a:r>
                  <a:rPr lang="en-US" sz="50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  <p:sp>
        <p:nvSpPr>
          <p:cNvPr id="8" name="Text Box 7"/>
          <p:cNvSpPr txBox="1"/>
          <p:nvPr/>
        </p:nvSpPr>
        <p:spPr>
          <a:xfrm>
            <a:off x="-464185" y="6258560"/>
            <a:ext cx="10616565" cy="1228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98500" eaLnBrk="1" hangingPunct="1">
              <a:lnSpc>
                <a:spcPct val="70000"/>
              </a:lnSpc>
              <a:defRPr/>
            </a:pPr>
            <a:r>
              <a:rPr lang="en-US">
                <a:sym typeface="+mn-ea"/>
              </a:rPr>
              <a:t>These are </a:t>
            </a:r>
            <a:r>
              <a:rPr lang="en-US" i="1">
                <a:solidFill>
                  <a:srgbClr val="FF0000"/>
                </a:solidFill>
                <a:sym typeface="+mn-ea"/>
              </a:rPr>
              <a:t>not</a:t>
            </a:r>
            <a:r>
              <a:rPr lang="en-US">
                <a:sym typeface="+mn-ea"/>
              </a:rPr>
              <a:t> status for the ScrumMaster</a:t>
            </a:r>
            <a:r>
              <a:rPr lang="x-none" altLang="en-US">
                <a:sym typeface="+mn-ea"/>
              </a:rPr>
              <a:t>.</a:t>
            </a:r>
            <a:endParaRPr lang="x-none" altLang="en-US">
              <a:sym typeface="+mn-ea"/>
            </a:endParaRPr>
          </a:p>
          <a:p>
            <a:pPr marL="698500" eaLnBrk="1" hangingPunct="1">
              <a:lnSpc>
                <a:spcPct val="70000"/>
              </a:lnSpc>
              <a:defRPr/>
            </a:pPr>
            <a:r>
              <a:rPr lang="x-none" altLang="en-US">
                <a:sym typeface="+mn-ea"/>
              </a:rPr>
              <a:t> </a:t>
            </a:r>
            <a:endParaRPr lang="x-none" altLang="en-US">
              <a:sym typeface="+mn-ea"/>
            </a:endParaRPr>
          </a:p>
          <a:p>
            <a:pPr marL="698500" eaLnBrk="1" hangingPunct="1">
              <a:lnSpc>
                <a:spcPct val="70000"/>
              </a:lnSpc>
              <a:defRPr/>
            </a:pPr>
            <a:r>
              <a:rPr lang="x-none" altLang="en-US">
                <a:sym typeface="+mn-ea"/>
              </a:rPr>
              <a:t>But, This is their</a:t>
            </a:r>
            <a:r>
              <a:rPr lang="en-US">
                <a:sym typeface="+mn-ea"/>
              </a:rPr>
              <a:t> commitments in front of peers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The sprint </a:t>
            </a:r>
            <a:r>
              <a:rPr lang="en-US" b="1">
                <a:sym typeface="+mn-ea"/>
              </a:rPr>
              <a:t>review</a:t>
            </a:r>
            <a:endParaRPr lang="en-US" b="1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1289685"/>
            <a:ext cx="10200640" cy="63334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The sprint </a:t>
            </a:r>
            <a:r>
              <a:rPr lang="en-US" b="1">
                <a:sym typeface="+mn-ea"/>
              </a:rPr>
              <a:t>review</a:t>
            </a:r>
            <a:endParaRPr 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25" y="1305278"/>
            <a:ext cx="9144000" cy="5503333"/>
          </a:xfrm>
        </p:spPr>
        <p:txBody>
          <a:bodyPr/>
          <a:p>
            <a:pPr marL="698500" eaLnBrk="1" hangingPunct="1">
              <a:lnSpc>
                <a:spcPct val="80000"/>
              </a:lnSpc>
              <a:defRPr/>
            </a:pPr>
            <a:r>
              <a:rPr lang="en-US" sz="2800">
                <a:sym typeface="+mn-ea"/>
              </a:rPr>
              <a:t>Team presents what it accomplished during the sprint</a:t>
            </a:r>
            <a:endParaRPr lang="en-US" sz="2800"/>
          </a:p>
          <a:p>
            <a:pPr marL="698500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Typically takes the form of a demo of new features or underlying architecture</a:t>
            </a:r>
            <a:endParaRPr lang="en-US" sz="2800"/>
          </a:p>
          <a:p>
            <a:pPr marL="698500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Informal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2-hour prep time rule</a:t>
            </a:r>
            <a:endParaRPr lang="en-US" sz="2800"/>
          </a:p>
          <a:p>
            <a:pPr marL="1041400" lvl="1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No slides</a:t>
            </a:r>
            <a:endParaRPr lang="en-US" sz="2800"/>
          </a:p>
          <a:p>
            <a:pPr marL="698500" eaLnBrk="1" hangingPunct="1">
              <a:lnSpc>
                <a:spcPct val="80000"/>
              </a:lnSpc>
              <a:spcBef>
                <a:spcPts val="1500"/>
              </a:spcBef>
              <a:defRPr/>
            </a:pPr>
            <a:r>
              <a:rPr lang="en-US" sz="2800">
                <a:sym typeface="+mn-ea"/>
              </a:rPr>
              <a:t>Whole team participates</a:t>
            </a:r>
            <a:endParaRPr lang="en-US" sz="2800"/>
          </a:p>
          <a:p>
            <a:pPr marL="318135" indent="0" eaLnBrk="1" hangingPunct="1">
              <a:lnSpc>
                <a:spcPct val="80000"/>
              </a:lnSpc>
              <a:spcBef>
                <a:spcPts val="1500"/>
              </a:spcBef>
              <a:buNone/>
              <a:defRPr/>
            </a:pPr>
            <a:endParaRPr lang="en-US" sz="2800">
              <a:sym typeface="+mn-ea"/>
            </a:endParaRP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0" y="4517390"/>
            <a:ext cx="4657090" cy="31635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Sprint </a:t>
            </a:r>
            <a:r>
              <a:rPr lang="en-US" b="1">
                <a:sym typeface="+mn-ea"/>
              </a:rPr>
              <a:t>retrospective</a:t>
            </a:r>
            <a:endParaRPr lang="en-US" b="1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1490345"/>
            <a:ext cx="10233025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Sprint </a:t>
            </a:r>
            <a:r>
              <a:rPr lang="en-US" b="1">
                <a:sym typeface="+mn-ea"/>
              </a:rPr>
              <a:t>retrospective</a:t>
            </a:r>
            <a:endParaRPr lang="en-US" b="1">
              <a:sym typeface="+mn-ea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255270" y="1433830"/>
            <a:ext cx="9461500" cy="139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38100" tIns="38100" rIns="38100" bIns="38100" numCol="1" anchor="t" anchorCtr="0" compatLnSpc="1"/>
          <a:lstStyle>
            <a:lvl1pPr marL="660400" indent="-444500" algn="l" rtl="0" eaLnBrk="0" fontAlgn="base" hangingPunct="0">
              <a:spcBef>
                <a:spcPts val="900"/>
              </a:spcBef>
              <a:spcAft>
                <a:spcPct val="0"/>
              </a:spcAft>
              <a:buClr>
                <a:srgbClr val="5F7BAE"/>
              </a:buClr>
              <a:buSzPct val="150000"/>
              <a:buFont typeface="Lucida Grande" charset="0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ヒラギノ角ゴ Pro W3" charset="-128"/>
                <a:sym typeface="Gill Sans" charset="0"/>
              </a:defRPr>
            </a:lvl1pPr>
            <a:lvl2pPr marL="10033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ヒラギノ角ゴ Pro W3" charset="-128"/>
                <a:sym typeface="Gill Sans" charset="0"/>
              </a:defRPr>
            </a:lvl2pPr>
            <a:lvl3pPr marL="13462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ヒラギノ角ゴ Pro W3" charset="-128"/>
                <a:sym typeface="Gill Sans" charset="0"/>
              </a:defRPr>
            </a:lvl3pPr>
            <a:lvl4pPr marL="17018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ヒラギノ角ゴ Pro W3" charset="-128"/>
                <a:sym typeface="Gill Sans" charset="0"/>
              </a:defRPr>
            </a:lvl4pPr>
            <a:lvl5pPr marL="20447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ヒラギノ角ゴ Pro W3" charset="-128"/>
                <a:sym typeface="Gill Sans" charset="0"/>
              </a:defRPr>
            </a:lvl5pPr>
            <a:lvl6pPr marL="2501900" indent="-444500" algn="l" rtl="0" fontAlgn="base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Gill Sans" charset="0"/>
              </a:defRPr>
            </a:lvl6pPr>
            <a:lvl7pPr marL="2959100" indent="-444500" algn="l" rtl="0" fontAlgn="base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Gill Sans" charset="0"/>
              </a:defRPr>
            </a:lvl7pPr>
            <a:lvl8pPr marL="3416300" indent="-444500" algn="l" rtl="0" fontAlgn="base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Gill Sans" charset="0"/>
              </a:defRPr>
            </a:lvl8pPr>
            <a:lvl9pPr marL="3873500" indent="-444500" algn="l" rtl="0" fontAlgn="base">
              <a:spcBef>
                <a:spcPts val="1800"/>
              </a:spcBef>
              <a:spcAft>
                <a:spcPct val="0"/>
              </a:spcAft>
              <a:buSzPct val="150000"/>
              <a:buFont typeface="Lucida Grande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Gill Sans" charset="0"/>
              </a:defRPr>
            </a:lvl9pPr>
          </a:lstStyle>
          <a:p>
            <a:pPr marL="254000" indent="0" eaLnBrk="1" hangingPunct="1">
              <a:buNone/>
            </a:pPr>
            <a:r>
              <a:rPr lang="en-US" sz="2800" smtClean="0"/>
              <a:t>Whole team gathers and discusses what they</a:t>
            </a:r>
            <a:r>
              <a:rPr lang="ja-JP" altLang="en-US" sz="2800" smtClean="0"/>
              <a:t>’</a:t>
            </a:r>
            <a:r>
              <a:rPr lang="en-US" altLang="ja-JP" sz="2800" smtClean="0"/>
              <a:t>d like to :</a:t>
            </a:r>
            <a:endParaRPr lang="en-US" sz="2800" smtClean="0"/>
          </a:p>
        </p:txBody>
      </p:sp>
      <p:sp>
        <p:nvSpPr>
          <p:cNvPr id="5" name="AutoShape 3"/>
          <p:cNvSpPr/>
          <p:nvPr/>
        </p:nvSpPr>
        <p:spPr bwMode="auto">
          <a:xfrm>
            <a:off x="1498600" y="2819400"/>
            <a:ext cx="3822700" cy="977900"/>
          </a:xfrm>
          <a:prstGeom prst="roundRect">
            <a:avLst>
              <a:gd name="adj" fmla="val 31167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Start doing</a:t>
            </a:r>
            <a:endParaRPr lang="en-US" sz="36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796" name="AutoShape 4"/>
          <p:cNvSpPr/>
          <p:nvPr/>
        </p:nvSpPr>
        <p:spPr bwMode="auto">
          <a:xfrm>
            <a:off x="3162300" y="4051300"/>
            <a:ext cx="3822700" cy="977900"/>
          </a:xfrm>
          <a:prstGeom prst="roundRect">
            <a:avLst>
              <a:gd name="adj" fmla="val 31167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Stop doing</a:t>
            </a:r>
          </a:p>
        </p:txBody>
      </p:sp>
      <p:sp>
        <p:nvSpPr>
          <p:cNvPr id="33797" name="AutoShape 5"/>
          <p:cNvSpPr/>
          <p:nvPr/>
        </p:nvSpPr>
        <p:spPr bwMode="auto">
          <a:xfrm>
            <a:off x="4935855" y="5322570"/>
            <a:ext cx="4745990" cy="977900"/>
          </a:xfrm>
          <a:prstGeom prst="roundRect">
            <a:avLst>
              <a:gd name="adj" fmla="val 31167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Continue doing</a:t>
            </a:r>
            <a:endParaRPr lang="en-US" sz="36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Sprint </a:t>
            </a:r>
            <a:r>
              <a:rPr lang="en-US" b="1">
                <a:sym typeface="+mn-ea"/>
              </a:rPr>
              <a:t>retrospective</a:t>
            </a:r>
            <a:endParaRPr 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698500" eaLnBrk="1" hangingPunct="1">
              <a:lnSpc>
                <a:spcPct val="80000"/>
              </a:lnSpc>
            </a:pPr>
            <a:r>
              <a:rPr lang="en-US" sz="2800" smtClean="0">
                <a:sym typeface="+mn-ea"/>
              </a:rPr>
              <a:t>Periodically take a look at what is and is not working</a:t>
            </a:r>
            <a:endParaRPr lang="en-US" sz="2800" smtClean="0"/>
          </a:p>
          <a:p>
            <a:pPr marL="698500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Typically 15–30 minutes</a:t>
            </a:r>
            <a:endParaRPr lang="en-US" sz="2800" smtClean="0"/>
          </a:p>
          <a:p>
            <a:pPr marL="698500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Done after every sprint</a:t>
            </a:r>
            <a:endParaRPr lang="en-US" sz="2800" smtClean="0"/>
          </a:p>
          <a:p>
            <a:pPr marL="698500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Whole team participates</a:t>
            </a:r>
            <a:endParaRPr lang="en-US" sz="2800" smtClean="0"/>
          </a:p>
          <a:p>
            <a:pPr marL="1041400" lvl="1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ScrumMaster</a:t>
            </a:r>
            <a:endParaRPr lang="en-US" sz="2800" smtClean="0"/>
          </a:p>
          <a:p>
            <a:pPr marL="1041400" lvl="1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Product owner</a:t>
            </a:r>
            <a:endParaRPr lang="en-US" sz="2800" smtClean="0"/>
          </a:p>
          <a:p>
            <a:pPr marL="1041400" lvl="1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Team</a:t>
            </a:r>
            <a:endParaRPr lang="en-US" sz="2800" smtClean="0"/>
          </a:p>
          <a:p>
            <a:pPr marL="1041400" lvl="1" eaLnBrk="1" hangingPunct="1">
              <a:lnSpc>
                <a:spcPct val="80000"/>
              </a:lnSpc>
              <a:spcBef>
                <a:spcPts val="1300"/>
              </a:spcBef>
            </a:pPr>
            <a:r>
              <a:rPr lang="en-US" sz="2800" smtClean="0">
                <a:sym typeface="+mn-ea"/>
              </a:rPr>
              <a:t>Possibly customers and others</a:t>
            </a:r>
            <a:endParaRPr lang="en-US"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170" y="353907"/>
            <a:ext cx="9144000" cy="647348"/>
          </a:xfrm>
        </p:spPr>
        <p:txBody>
          <a:bodyPr/>
          <a:p>
            <a:r>
              <a:rPr lang="x-none" altLang="en-US"/>
              <a:t>Scrum </a:t>
            </a:r>
            <a:r>
              <a:rPr lang="x-none" altLang="en-US" b="1"/>
              <a:t>Artifacts</a:t>
            </a:r>
            <a:endParaRPr lang="x-none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865630"/>
            <a:ext cx="10142220" cy="504063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5905" y="5250180"/>
            <a:ext cx="2278380" cy="721360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36490" y="5393690"/>
            <a:ext cx="2278380" cy="721360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960360" y="5897880"/>
            <a:ext cx="2278380" cy="721360"/>
          </a:xfrm>
          <a:prstGeom prst="ellipse">
            <a:avLst/>
          </a:prstGeom>
          <a:noFill/>
          <a:ln w="57150">
            <a:solidFill>
              <a:srgbClr val="840C18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SimSun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Waterfall </a:t>
            </a:r>
            <a:r>
              <a:rPr lang="x-none" altLang="en-US"/>
              <a:t>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15900" indent="0">
              <a:buNone/>
            </a:pPr>
            <a:r>
              <a:rPr lang="en-US" dirty="0" smtClean="0">
                <a:sym typeface="+mn-ea"/>
              </a:rPr>
              <a:t>This approach is </a:t>
            </a:r>
            <a:r>
              <a:rPr lang="en-US" b="1" dirty="0" smtClean="0">
                <a:sym typeface="+mn-ea"/>
              </a:rPr>
              <a:t>highly risky</a:t>
            </a:r>
            <a:r>
              <a:rPr lang="en-US" dirty="0" smtClean="0">
                <a:sym typeface="+mn-ea"/>
              </a:rPr>
              <a:t>, </a:t>
            </a:r>
            <a:endParaRPr lang="en-US" dirty="0" smtClean="0">
              <a:sym typeface="+mn-ea"/>
            </a:endParaRPr>
          </a:p>
          <a:p>
            <a:pPr marL="215900" indent="0">
              <a:buNone/>
            </a:pPr>
            <a:r>
              <a:rPr lang="en-US" dirty="0" smtClean="0">
                <a:sym typeface="+mn-ea"/>
              </a:rPr>
              <a:t>often more </a:t>
            </a:r>
            <a:r>
              <a:rPr lang="en-US" b="1" dirty="0" smtClean="0">
                <a:sym typeface="+mn-ea"/>
              </a:rPr>
              <a:t>costly</a:t>
            </a:r>
            <a:r>
              <a:rPr lang="en-US" dirty="0" smtClean="0">
                <a:sym typeface="+mn-ea"/>
              </a:rPr>
              <a:t> and generally </a:t>
            </a:r>
            <a:endParaRPr lang="en-US" dirty="0" smtClean="0">
              <a:sym typeface="+mn-ea"/>
            </a:endParaRPr>
          </a:p>
          <a:p>
            <a:pPr marL="215900" indent="0">
              <a:buNone/>
            </a:pPr>
            <a:r>
              <a:rPr lang="en-US" b="1" dirty="0" smtClean="0">
                <a:sym typeface="+mn-ea"/>
              </a:rPr>
              <a:t>less efficient </a:t>
            </a:r>
            <a:r>
              <a:rPr lang="en-US" dirty="0" smtClean="0">
                <a:sym typeface="+mn-ea"/>
              </a:rPr>
              <a:t>than </a:t>
            </a:r>
            <a:r>
              <a:rPr lang="en-US" b="1" dirty="0">
                <a:solidFill>
                  <a:srgbClr val="C00000"/>
                </a:solidFill>
                <a:sym typeface="+mn-ea"/>
              </a:rPr>
              <a:t>Agile</a:t>
            </a:r>
            <a:r>
              <a:rPr lang="en-US" dirty="0" smtClean="0">
                <a:solidFill>
                  <a:srgbClr val="C00000"/>
                </a:solidFill>
                <a:sym typeface="+mn-ea"/>
              </a:rPr>
              <a:t> </a:t>
            </a:r>
            <a:r>
              <a:rPr lang="en-US" dirty="0" smtClean="0">
                <a:sym typeface="+mn-ea"/>
              </a:rPr>
              <a:t>approaches</a:t>
            </a:r>
            <a:endParaRPr lang="en-US" b="1" dirty="0">
              <a:solidFill>
                <a:srgbClr val="F6B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  <a:p>
            <a:pPr marL="215900" indent="0">
              <a:buNone/>
            </a:pPr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170" y="353907"/>
            <a:ext cx="9144000" cy="647348"/>
          </a:xfrm>
        </p:spPr>
        <p:txBody>
          <a:bodyPr/>
          <a:p>
            <a:r>
              <a:rPr lang="x-none" altLang="en-US" b="1"/>
              <a:t>Product Backlog</a:t>
            </a:r>
            <a:endParaRPr lang="x-none" altLang="en-US" b="1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5270" y="1504950"/>
            <a:ext cx="44958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/>
          <p:nvPr/>
        </p:nvSpPr>
        <p:spPr bwMode="auto">
          <a:xfrm>
            <a:off x="399415" y="6114415"/>
            <a:ext cx="2806700" cy="911860"/>
          </a:xfrm>
          <a:prstGeom prst="rect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24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This is the product backlog</a:t>
            </a:r>
            <a:endParaRPr sz="2400"/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1092200" y="3575050"/>
            <a:ext cx="430530" cy="254635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</a:ln>
        </p:spPr>
        <p:txBody>
          <a:bodyPr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91710" y="2153920"/>
            <a:ext cx="5486400" cy="5295900"/>
          </a:xfrm>
        </p:spPr>
        <p:txBody>
          <a:bodyPr/>
          <a:p>
            <a:pPr marL="549275" indent="-295275" defTabSz="-635" eaLnBrk="1" hangingPunct="1">
              <a:lnSpc>
                <a:spcPct val="80000"/>
              </a:lnSpc>
              <a:tabLst>
                <a:tab pos="1187450" algn="l"/>
              </a:tabLst>
              <a:defRPr/>
            </a:pPr>
            <a:r>
              <a:rPr lang="en-US" sz="2800"/>
              <a:t>The requirements</a:t>
            </a:r>
            <a:endParaRPr lang="en-US" sz="2800"/>
          </a:p>
          <a:p>
            <a:pPr marL="549275" indent="-295275" defTabSz="-635" eaLnBrk="1" hangingPunct="1">
              <a:lnSpc>
                <a:spcPct val="80000"/>
              </a:lnSpc>
              <a:spcBef>
                <a:spcPts val="1400"/>
              </a:spcBef>
              <a:tabLst>
                <a:tab pos="1187450" algn="l"/>
              </a:tabLst>
              <a:defRPr/>
            </a:pPr>
            <a:r>
              <a:rPr lang="en-US" sz="2800"/>
              <a:t>A list of all desired work on the project</a:t>
            </a:r>
            <a:endParaRPr lang="en-US" sz="2800"/>
          </a:p>
          <a:p>
            <a:pPr marL="549275" indent="-295275" defTabSz="-635" eaLnBrk="1" hangingPunct="1">
              <a:lnSpc>
                <a:spcPct val="80000"/>
              </a:lnSpc>
              <a:spcBef>
                <a:spcPts val="1400"/>
              </a:spcBef>
              <a:tabLst>
                <a:tab pos="1187450" algn="l"/>
              </a:tabLst>
              <a:defRPr/>
            </a:pPr>
            <a:r>
              <a:rPr lang="en-US" sz="2800"/>
              <a:t>Ideally expressed such that each item has value to the users or customers of the product </a:t>
            </a:r>
            <a:endParaRPr lang="en-US" sz="2800"/>
          </a:p>
          <a:p>
            <a:pPr marL="549275" indent="-295275" defTabSz="-635" eaLnBrk="1" hangingPunct="1">
              <a:lnSpc>
                <a:spcPct val="80000"/>
              </a:lnSpc>
              <a:spcBef>
                <a:spcPts val="1400"/>
              </a:spcBef>
              <a:tabLst>
                <a:tab pos="1187450" algn="l"/>
              </a:tabLst>
              <a:defRPr/>
            </a:pPr>
            <a:r>
              <a:rPr lang="en-US" sz="2800"/>
              <a:t>Prioritized by the product owner</a:t>
            </a:r>
            <a:endParaRPr lang="en-US" sz="2800"/>
          </a:p>
          <a:p>
            <a:pPr marL="549275" indent="-295275" defTabSz="-635" eaLnBrk="1" hangingPunct="1">
              <a:lnSpc>
                <a:spcPct val="80000"/>
              </a:lnSpc>
              <a:spcBef>
                <a:spcPts val="1400"/>
              </a:spcBef>
              <a:tabLst>
                <a:tab pos="1187450" algn="l"/>
              </a:tabLst>
              <a:defRPr/>
            </a:pPr>
            <a:r>
              <a:rPr lang="en-US" sz="2800"/>
              <a:t>Reprioritized at the start of each sprint</a:t>
            </a:r>
            <a:endParaRPr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 sample </a:t>
            </a:r>
            <a:r>
              <a:rPr lang="en-US" b="1">
                <a:sym typeface="+mn-ea"/>
              </a:rPr>
              <a:t>product backlo</a:t>
            </a:r>
            <a:r>
              <a:rPr lang="x-none" altLang="en-US" b="1">
                <a:sym typeface="+mn-ea"/>
              </a:rPr>
              <a:t>g</a:t>
            </a:r>
            <a:endParaRPr lang="x-none" altLang="en-US" b="1">
              <a:sym typeface="+mn-ea"/>
            </a:endParaRPr>
          </a:p>
        </p:txBody>
      </p:sp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759460" y="1289368"/>
          <a:ext cx="8863013" cy="5888038"/>
        </p:xfrm>
        <a:graphic>
          <a:graphicData uri="http://schemas.openxmlformats.org/drawingml/2006/table">
            <a:tbl>
              <a:tblPr/>
              <a:tblGrid>
                <a:gridCol w="6653213"/>
                <a:gridCol w="2209800"/>
              </a:tblGrid>
              <a:tr h="847816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Backlog item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Estimate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</a:tr>
              <a:tr h="579500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Allow a guest to make a reservation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929740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cancel a reservation.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946252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change the dates of a reservation.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946252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hotel employee, I can run RevPAR reports (revenue-per-available-room)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562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Improve exception handling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33458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30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33458">
                <a:tc>
                  <a:txBody>
                    <a:bodyPr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50</a:t>
                      </a:r>
                    </a:p>
                  </a:txBody>
                  <a:tcPr marL="38100" marR="38100" marT="38104" marB="3810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The sprint </a:t>
            </a:r>
            <a:r>
              <a:rPr lang="en-US" b="1">
                <a:sym typeface="+mn-ea"/>
              </a:rPr>
              <a:t>goal</a:t>
            </a:r>
            <a:endParaRPr lang="en-US" b="1">
              <a:sym typeface="+mn-ea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3515" y="1217295"/>
            <a:ext cx="9461500" cy="957580"/>
          </a:xfrm>
        </p:spPr>
        <p:txBody>
          <a:bodyPr/>
          <a:p>
            <a:pPr marL="318135" indent="0" eaLnBrk="1" hangingPunct="1">
              <a:buNone/>
              <a:defRPr/>
            </a:pPr>
            <a:r>
              <a:rPr lang="en-US" sz="2800"/>
              <a:t>A short statement of what the work will be focused on during the sprint</a:t>
            </a:r>
            <a:endParaRPr sz="2800"/>
          </a:p>
        </p:txBody>
      </p:sp>
      <p:sp>
        <p:nvSpPr>
          <p:cNvPr id="5" name="AutoShape 8"/>
          <p:cNvSpPr/>
          <p:nvPr/>
        </p:nvSpPr>
        <p:spPr bwMode="auto">
          <a:xfrm>
            <a:off x="689610" y="5367020"/>
            <a:ext cx="4902200" cy="1943100"/>
          </a:xfrm>
          <a:prstGeom prst="roundRect">
            <a:avLst>
              <a:gd name="adj" fmla="val 15685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p>
            <a:pPr>
              <a:defRPr/>
            </a:pPr>
            <a:endParaRPr lang="en-US" sz="2200">
              <a:latin typeface="Gill Sans" charset="0"/>
              <a:ea typeface="ヒラギノ角ゴ Pro W3" charset="-128"/>
              <a:sym typeface="Gill Sans" charset="0"/>
            </a:endParaRPr>
          </a:p>
        </p:txBody>
      </p:sp>
      <p:sp>
        <p:nvSpPr>
          <p:cNvPr id="71689" name="Rectangle 9"/>
          <p:cNvSpPr/>
          <p:nvPr/>
        </p:nvSpPr>
        <p:spPr bwMode="auto">
          <a:xfrm>
            <a:off x="1172210" y="5367020"/>
            <a:ext cx="2603500" cy="4572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4" name="AutoShape 3"/>
          <p:cNvSpPr/>
          <p:nvPr/>
        </p:nvSpPr>
        <p:spPr bwMode="auto">
          <a:xfrm>
            <a:off x="5006975" y="3746500"/>
            <a:ext cx="4902200" cy="1943100"/>
          </a:xfrm>
          <a:prstGeom prst="roundRect">
            <a:avLst>
              <a:gd name="adj" fmla="val 15685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p>
            <a:pPr>
              <a:defRPr/>
            </a:pPr>
            <a:endParaRPr lang="en-US" sz="2200">
              <a:latin typeface="Gill Sans" charset="0"/>
              <a:ea typeface="ヒラギノ角ゴ Pro W3" charset="-128"/>
              <a:sym typeface="Gill Sans" charset="0"/>
            </a:endParaRPr>
          </a:p>
        </p:txBody>
      </p:sp>
      <p:sp>
        <p:nvSpPr>
          <p:cNvPr id="71684" name="Rectangle 4"/>
          <p:cNvSpPr/>
          <p:nvPr/>
        </p:nvSpPr>
        <p:spPr bwMode="auto">
          <a:xfrm>
            <a:off x="5489575" y="3746500"/>
            <a:ext cx="2603500" cy="4572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85" name="AutoShape 5"/>
          <p:cNvSpPr/>
          <p:nvPr/>
        </p:nvSpPr>
        <p:spPr bwMode="auto">
          <a:xfrm rot="10800000">
            <a:off x="7991475" y="3746500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86" name="AutoShape 6"/>
          <p:cNvSpPr/>
          <p:nvPr/>
        </p:nvSpPr>
        <p:spPr bwMode="auto">
          <a:xfrm>
            <a:off x="5006975" y="3746500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87" name="Rectangle 7"/>
          <p:cNvSpPr/>
          <p:nvPr/>
        </p:nvSpPr>
        <p:spPr bwMode="auto">
          <a:xfrm>
            <a:off x="5172710" y="3780155"/>
            <a:ext cx="3609975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x-none" altLang="en-US" sz="2200">
                <a:solidFill>
                  <a:srgbClr val="FFFFFF"/>
                </a:solidFill>
              </a:rPr>
              <a:t>  </a:t>
            </a:r>
            <a:r>
              <a:rPr lang="en-US" sz="2200">
                <a:solidFill>
                  <a:srgbClr val="FFFFFF"/>
                </a:solidFill>
              </a:rPr>
              <a:t>Database Application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1690" name="AutoShape 10"/>
          <p:cNvSpPr/>
          <p:nvPr/>
        </p:nvSpPr>
        <p:spPr bwMode="auto">
          <a:xfrm rot="10800000">
            <a:off x="3674110" y="5367020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91" name="AutoShape 11"/>
          <p:cNvSpPr/>
          <p:nvPr/>
        </p:nvSpPr>
        <p:spPr bwMode="auto">
          <a:xfrm>
            <a:off x="689610" y="5367020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6" name="AutoShape 13"/>
          <p:cNvSpPr/>
          <p:nvPr/>
        </p:nvSpPr>
        <p:spPr bwMode="auto">
          <a:xfrm>
            <a:off x="702945" y="2297430"/>
            <a:ext cx="4902200" cy="1536700"/>
          </a:xfrm>
          <a:prstGeom prst="roundRect">
            <a:avLst>
              <a:gd name="adj" fmla="val 19833"/>
            </a:avLst>
          </a:prstGeom>
          <a:blipFill dpi="0" rotWithShape="0">
            <a:blip r:embed="rId1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p>
            <a:pPr>
              <a:defRPr/>
            </a:pPr>
            <a:endParaRPr lang="en-US" sz="2200">
              <a:latin typeface="Gill Sans" charset="0"/>
              <a:ea typeface="ヒラギノ角ゴ Pro W3" charset="-128"/>
              <a:sym typeface="Gill Sans" charset="0"/>
            </a:endParaRPr>
          </a:p>
        </p:txBody>
      </p:sp>
      <p:sp>
        <p:nvSpPr>
          <p:cNvPr id="71692" name="Rectangle 12"/>
          <p:cNvSpPr/>
          <p:nvPr/>
        </p:nvSpPr>
        <p:spPr bwMode="auto">
          <a:xfrm>
            <a:off x="854710" y="5328920"/>
            <a:ext cx="3149600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en-US" sz="2200">
                <a:solidFill>
                  <a:srgbClr val="FFFFFF"/>
                </a:solidFill>
              </a:rPr>
              <a:t>Financial services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1694" name="Rectangle 14"/>
          <p:cNvSpPr/>
          <p:nvPr/>
        </p:nvSpPr>
        <p:spPr bwMode="auto">
          <a:xfrm>
            <a:off x="1185545" y="2297430"/>
            <a:ext cx="2603500" cy="4572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95" name="AutoShape 15"/>
          <p:cNvSpPr/>
          <p:nvPr/>
        </p:nvSpPr>
        <p:spPr bwMode="auto">
          <a:xfrm rot="10800000">
            <a:off x="3687445" y="2297430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96" name="AutoShape 16"/>
          <p:cNvSpPr/>
          <p:nvPr/>
        </p:nvSpPr>
        <p:spPr bwMode="auto">
          <a:xfrm>
            <a:off x="702945" y="2297430"/>
            <a:ext cx="495300" cy="457200"/>
          </a:xfrm>
          <a:custGeom>
            <a:avLst/>
            <a:gdLst>
              <a:gd name="T0" fmla="*/ 7221474 w 21600"/>
              <a:gd name="T1" fmla="*/ 29125 h 21600"/>
              <a:gd name="T2" fmla="*/ 7361 w 21600"/>
              <a:gd name="T3" fmla="*/ 6330633 h 21600"/>
              <a:gd name="T4" fmla="*/ 0 w 21600"/>
              <a:gd name="T5" fmla="*/ 9677400 h 21600"/>
              <a:gd name="T6" fmla="*/ 11357504 w 21600"/>
              <a:gd name="T7" fmla="*/ 9677400 h 21600"/>
              <a:gd name="T8" fmla="*/ 11357504 w 21600"/>
              <a:gd name="T9" fmla="*/ 0 h 21600"/>
              <a:gd name="T10" fmla="*/ 7221474 w 21600"/>
              <a:gd name="T11" fmla="*/ 29125 h 21600"/>
              <a:gd name="T12" fmla="*/ 7221474 w 21600"/>
              <a:gd name="T13" fmla="*/ 29125 h 21600"/>
              <a:gd name="T14" fmla="*/ 7221474 w 21600"/>
              <a:gd name="T15" fmla="*/ 2912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</a:ln>
        </p:spPr>
        <p:txBody>
          <a:bodyPr/>
          <a:p>
            <a:endParaRPr lang="en-US" sz="2200"/>
          </a:p>
        </p:txBody>
      </p:sp>
      <p:sp>
        <p:nvSpPr>
          <p:cNvPr id="71697" name="Rectangle 17"/>
          <p:cNvSpPr/>
          <p:nvPr/>
        </p:nvSpPr>
        <p:spPr bwMode="auto">
          <a:xfrm>
            <a:off x="868045" y="2259330"/>
            <a:ext cx="3149600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en-US" sz="2200">
                <a:solidFill>
                  <a:srgbClr val="FFFFFF"/>
                </a:solidFill>
              </a:rPr>
              <a:t>Life Sciences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1698" name="Rectangle 18"/>
          <p:cNvSpPr/>
          <p:nvPr/>
        </p:nvSpPr>
        <p:spPr bwMode="auto">
          <a:xfrm>
            <a:off x="702945" y="2767330"/>
            <a:ext cx="4902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en-US" sz="2200">
                <a:solidFill>
                  <a:srgbClr val="FFFFFF"/>
                </a:solidFill>
              </a:rPr>
              <a:t>Support features necessary for population genetics studies.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1699" name="Rectangle 19"/>
          <p:cNvSpPr/>
          <p:nvPr/>
        </p:nvSpPr>
        <p:spPr bwMode="auto">
          <a:xfrm>
            <a:off x="829310" y="5875020"/>
            <a:ext cx="4660900" cy="1320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en-US" sz="2200">
                <a:solidFill>
                  <a:srgbClr val="FFFFFF"/>
                </a:solidFill>
              </a:rPr>
              <a:t>Support more technical indicators than company ABC with real-time, streaming data.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1700" name="Rectangle 20"/>
          <p:cNvSpPr/>
          <p:nvPr/>
        </p:nvSpPr>
        <p:spPr bwMode="auto">
          <a:xfrm>
            <a:off x="5121275" y="4267200"/>
            <a:ext cx="4660900" cy="1320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800" tIns="50800" rIns="50800" bIns="50800"/>
          <a:p>
            <a:pPr algn="l" defTabSz="-635">
              <a:tabLst>
                <a:tab pos="1066800" algn="l"/>
              </a:tabLst>
            </a:pPr>
            <a:r>
              <a:rPr lang="en-US" sz="2200">
                <a:solidFill>
                  <a:srgbClr val="FFFFFF"/>
                </a:solidFill>
              </a:rPr>
              <a:t>Make the application run on SQL Server in addition to Oracle.</a:t>
            </a:r>
            <a:endParaRPr lang="en-US"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eaLnBrk="1" hangingPunct="1">
              <a:defRPr/>
            </a:pPr>
            <a:r>
              <a:rPr lang="en-US" b="1">
                <a:sym typeface="+mn-ea"/>
              </a:rPr>
              <a:t>A sprint backlog</a:t>
            </a:r>
            <a:endParaRPr lang="en-US" b="1">
              <a:sym typeface="+mn-ea"/>
            </a:endParaRPr>
          </a:p>
        </p:txBody>
      </p:sp>
      <p:sp>
        <p:nvSpPr>
          <p:cNvPr id="39938" name="Rectangle 2"/>
          <p:cNvSpPr/>
          <p:nvPr/>
        </p:nvSpPr>
        <p:spPr bwMode="auto">
          <a:xfrm>
            <a:off x="698500" y="2061210"/>
            <a:ext cx="3683000" cy="58420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33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Tasks</a:t>
            </a:r>
          </a:p>
        </p:txBody>
      </p:sp>
      <p:sp>
        <p:nvSpPr>
          <p:cNvPr id="77827" name="Rectangle 3"/>
          <p:cNvSpPr/>
          <p:nvPr/>
        </p:nvSpPr>
        <p:spPr bwMode="auto">
          <a:xfrm>
            <a:off x="698500" y="2645410"/>
            <a:ext cx="3683000" cy="5842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</a:ln>
        </p:spPr>
        <p:txBody>
          <a:bodyPr lIns="63500" tIns="63500" rIns="63500" bIns="63500" anchor="ctr"/>
          <a:p>
            <a:pPr algn="l"/>
            <a:r>
              <a:rPr lang="en-US" sz="2400">
                <a:solidFill>
                  <a:schemeClr val="tx1"/>
                </a:solidFill>
              </a:rPr>
              <a:t>Code the user interface</a:t>
            </a:r>
          </a:p>
        </p:txBody>
      </p:sp>
      <p:sp>
        <p:nvSpPr>
          <p:cNvPr id="77828" name="Rectangle 4"/>
          <p:cNvSpPr/>
          <p:nvPr/>
        </p:nvSpPr>
        <p:spPr bwMode="auto">
          <a:xfrm>
            <a:off x="698500" y="3229610"/>
            <a:ext cx="3683000" cy="5842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</a:ln>
        </p:spPr>
        <p:txBody>
          <a:bodyPr lIns="63500" tIns="63500" rIns="63500" bIns="63500" anchor="ctr"/>
          <a:p>
            <a:pPr algn="l"/>
            <a:r>
              <a:rPr lang="en-US" sz="2400">
                <a:solidFill>
                  <a:schemeClr val="tx1"/>
                </a:solidFill>
              </a:rPr>
              <a:t>Code the middle tier</a:t>
            </a:r>
          </a:p>
        </p:txBody>
      </p:sp>
      <p:sp>
        <p:nvSpPr>
          <p:cNvPr id="77829" name="Rectangle 5"/>
          <p:cNvSpPr/>
          <p:nvPr/>
        </p:nvSpPr>
        <p:spPr bwMode="auto">
          <a:xfrm>
            <a:off x="698500" y="3813810"/>
            <a:ext cx="3683000" cy="5842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</a:ln>
        </p:spPr>
        <p:txBody>
          <a:bodyPr lIns="63500" tIns="63500" rIns="63500" bIns="63500" anchor="ctr"/>
          <a:p>
            <a:pPr algn="l"/>
            <a:r>
              <a:rPr lang="en-US" sz="2400">
                <a:solidFill>
                  <a:schemeClr val="tx1"/>
                </a:solidFill>
              </a:rPr>
              <a:t>Test the middle tier</a:t>
            </a:r>
          </a:p>
        </p:txBody>
      </p:sp>
      <p:sp>
        <p:nvSpPr>
          <p:cNvPr id="77830" name="Rectangle 6"/>
          <p:cNvSpPr/>
          <p:nvPr/>
        </p:nvSpPr>
        <p:spPr bwMode="auto">
          <a:xfrm>
            <a:off x="698500" y="4398010"/>
            <a:ext cx="3683000" cy="5842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</a:ln>
        </p:spPr>
        <p:txBody>
          <a:bodyPr lIns="63500" tIns="63500" rIns="63500" bIns="63500" anchor="ctr"/>
          <a:p>
            <a:pPr algn="l"/>
            <a:r>
              <a:rPr lang="en-US" sz="2400">
                <a:solidFill>
                  <a:schemeClr val="tx1"/>
                </a:solidFill>
              </a:rPr>
              <a:t>Write online help</a:t>
            </a:r>
          </a:p>
        </p:txBody>
      </p:sp>
      <p:sp>
        <p:nvSpPr>
          <p:cNvPr id="77831" name="Rectangle 7"/>
          <p:cNvSpPr/>
          <p:nvPr/>
        </p:nvSpPr>
        <p:spPr bwMode="auto">
          <a:xfrm>
            <a:off x="698500" y="4982210"/>
            <a:ext cx="3683000" cy="5842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</a:ln>
        </p:spPr>
        <p:txBody>
          <a:bodyPr lIns="63500" tIns="63500" rIns="63500" bIns="63500" anchor="ctr"/>
          <a:p>
            <a:pPr algn="l"/>
            <a:r>
              <a:rPr lang="en-US" sz="2400">
                <a:solidFill>
                  <a:schemeClr val="tx1"/>
                </a:solidFill>
              </a:rPr>
              <a:t>Write the foo class</a:t>
            </a:r>
          </a:p>
        </p:txBody>
      </p:sp>
      <p:sp>
        <p:nvSpPr>
          <p:cNvPr id="39944" name="Rectangle 8"/>
          <p:cNvSpPr/>
          <p:nvPr/>
        </p:nvSpPr>
        <p:spPr bwMode="auto">
          <a:xfrm>
            <a:off x="4381500" y="2061210"/>
            <a:ext cx="1016000" cy="58420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33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Mon</a:t>
            </a:r>
          </a:p>
        </p:txBody>
      </p:sp>
      <p:grpSp>
        <p:nvGrpSpPr>
          <p:cNvPr id="77833" name="Group 9"/>
          <p:cNvGrpSpPr/>
          <p:nvPr/>
        </p:nvGrpSpPr>
        <p:grpSpPr bwMode="auto">
          <a:xfrm>
            <a:off x="4381500" y="2645410"/>
            <a:ext cx="1016000" cy="2921000"/>
            <a:chOff x="0" y="0"/>
            <a:chExt cx="640" cy="1840"/>
          </a:xfrm>
        </p:grpSpPr>
        <p:sp>
          <p:nvSpPr>
            <p:cNvPr id="77868" name="Rectangle 10"/>
            <p:cNvSpPr/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69" name="Rectangle 11"/>
            <p:cNvSpPr/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70" name="Rectangle 12"/>
            <p:cNvSpPr/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71" name="Rectangle 13"/>
            <p:cNvSpPr/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72" name="Rectangle 14"/>
            <p:cNvSpPr/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39951" name="Rectangle 15"/>
          <p:cNvSpPr/>
          <p:nvPr/>
        </p:nvSpPr>
        <p:spPr bwMode="auto">
          <a:xfrm>
            <a:off x="5397500" y="2061210"/>
            <a:ext cx="1016000" cy="58420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33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Tues</a:t>
            </a:r>
          </a:p>
        </p:txBody>
      </p:sp>
      <p:grpSp>
        <p:nvGrpSpPr>
          <p:cNvPr id="39952" name="Group 16"/>
          <p:cNvGrpSpPr/>
          <p:nvPr/>
        </p:nvGrpSpPr>
        <p:grpSpPr bwMode="auto">
          <a:xfrm>
            <a:off x="5397500" y="2645410"/>
            <a:ext cx="1016000" cy="2921000"/>
            <a:chOff x="0" y="0"/>
            <a:chExt cx="640" cy="1840"/>
          </a:xfrm>
        </p:grpSpPr>
        <p:sp>
          <p:nvSpPr>
            <p:cNvPr id="77863" name="Rectangle 17"/>
            <p:cNvSpPr/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864" name="Rectangle 18"/>
            <p:cNvSpPr/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65" name="Rectangle 19"/>
            <p:cNvSpPr/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66" name="Rectangle 20"/>
            <p:cNvSpPr/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67" name="Rectangle 21"/>
            <p:cNvSpPr/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39958" name="Rectangle 22"/>
          <p:cNvSpPr/>
          <p:nvPr/>
        </p:nvSpPr>
        <p:spPr bwMode="auto">
          <a:xfrm>
            <a:off x="6413500" y="2061210"/>
            <a:ext cx="1016000" cy="58420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33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Wed</a:t>
            </a:r>
          </a:p>
        </p:txBody>
      </p:sp>
      <p:sp>
        <p:nvSpPr>
          <p:cNvPr id="39959" name="Rectangle 23"/>
          <p:cNvSpPr/>
          <p:nvPr/>
        </p:nvSpPr>
        <p:spPr bwMode="auto">
          <a:xfrm>
            <a:off x="7429500" y="2061210"/>
            <a:ext cx="1016000" cy="58420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33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Thur</a:t>
            </a:r>
          </a:p>
        </p:txBody>
      </p:sp>
      <p:grpSp>
        <p:nvGrpSpPr>
          <p:cNvPr id="39960" name="Group 24"/>
          <p:cNvGrpSpPr/>
          <p:nvPr/>
        </p:nvGrpSpPr>
        <p:grpSpPr bwMode="auto">
          <a:xfrm>
            <a:off x="7429500" y="2645410"/>
            <a:ext cx="1016000" cy="3505200"/>
            <a:chOff x="0" y="0"/>
            <a:chExt cx="640" cy="2208"/>
          </a:xfrm>
        </p:grpSpPr>
        <p:sp>
          <p:nvSpPr>
            <p:cNvPr id="77857" name="Rectangle 25"/>
            <p:cNvSpPr/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58" name="Rectangle 26"/>
            <p:cNvSpPr/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859" name="Rectangle 27"/>
            <p:cNvSpPr/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860" name="Rectangle 28"/>
            <p:cNvSpPr/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61" name="Rectangle 29"/>
            <p:cNvSpPr/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62" name="Rectangle 30"/>
            <p:cNvSpPr/>
            <p:nvPr/>
          </p:nvSpPr>
          <p:spPr bwMode="auto">
            <a:xfrm>
              <a:off x="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9967" name="Rectangle 31"/>
          <p:cNvSpPr/>
          <p:nvPr/>
        </p:nvSpPr>
        <p:spPr bwMode="auto">
          <a:xfrm>
            <a:off x="8445500" y="2061210"/>
            <a:ext cx="1016000" cy="58420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p>
            <a:pPr defTabSz="-635">
              <a:tabLst>
                <a:tab pos="1066800" algn="l"/>
              </a:tabLst>
              <a:defRPr/>
            </a:pPr>
            <a:r>
              <a:rPr lang="en-US" sz="33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Fri</a:t>
            </a:r>
          </a:p>
        </p:txBody>
      </p:sp>
      <p:grpSp>
        <p:nvGrpSpPr>
          <p:cNvPr id="39968" name="Group 32"/>
          <p:cNvGrpSpPr/>
          <p:nvPr/>
        </p:nvGrpSpPr>
        <p:grpSpPr bwMode="auto">
          <a:xfrm>
            <a:off x="8445500" y="2645410"/>
            <a:ext cx="1016000" cy="3505200"/>
            <a:chOff x="0" y="0"/>
            <a:chExt cx="640" cy="2208"/>
          </a:xfrm>
        </p:grpSpPr>
        <p:sp>
          <p:nvSpPr>
            <p:cNvPr id="77851" name="Rectangle 33"/>
            <p:cNvSpPr/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52" name="Rectangle 34"/>
            <p:cNvSpPr/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53" name="Rectangle 35"/>
            <p:cNvSpPr/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4" name="Rectangle 36"/>
            <p:cNvSpPr/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55" name="Rectangle 37"/>
            <p:cNvSpPr/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6" name="Rectangle 38"/>
            <p:cNvSpPr/>
            <p:nvPr/>
          </p:nvSpPr>
          <p:spPr bwMode="auto">
            <a:xfrm>
              <a:off x="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39975" name="Group 39"/>
          <p:cNvGrpSpPr/>
          <p:nvPr/>
        </p:nvGrpSpPr>
        <p:grpSpPr bwMode="auto">
          <a:xfrm>
            <a:off x="698500" y="2645410"/>
            <a:ext cx="6731000" cy="3505200"/>
            <a:chOff x="0" y="0"/>
            <a:chExt cx="4240" cy="2208"/>
          </a:xfrm>
        </p:grpSpPr>
        <p:sp>
          <p:nvSpPr>
            <p:cNvPr id="77842" name="Rectangle 40"/>
            <p:cNvSpPr/>
            <p:nvPr/>
          </p:nvSpPr>
          <p:spPr bwMode="auto">
            <a:xfrm>
              <a:off x="0" y="1840"/>
              <a:ext cx="232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63500" bIns="63500" anchor="ctr"/>
            <a:p>
              <a:pPr algn="l"/>
              <a:r>
                <a:rPr lang="en-US" sz="2400">
                  <a:solidFill>
                    <a:schemeClr val="tx1"/>
                  </a:solidFill>
                </a:rPr>
                <a:t>Add error logging</a:t>
              </a:r>
            </a:p>
          </p:txBody>
        </p:sp>
        <p:sp>
          <p:nvSpPr>
            <p:cNvPr id="77843" name="Rectangle 41"/>
            <p:cNvSpPr/>
            <p:nvPr/>
          </p:nvSpPr>
          <p:spPr bwMode="auto">
            <a:xfrm>
              <a:off x="232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44" name="Rectangle 42"/>
            <p:cNvSpPr/>
            <p:nvPr/>
          </p:nvSpPr>
          <p:spPr bwMode="auto">
            <a:xfrm>
              <a:off x="296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45" name="Rectangle 43"/>
            <p:cNvSpPr/>
            <p:nvPr/>
          </p:nvSpPr>
          <p:spPr bwMode="auto">
            <a:xfrm>
              <a:off x="360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46" name="Rectangle 44"/>
            <p:cNvSpPr/>
            <p:nvPr/>
          </p:nvSpPr>
          <p:spPr bwMode="auto">
            <a:xfrm>
              <a:off x="360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847" name="Rectangle 45"/>
            <p:cNvSpPr/>
            <p:nvPr/>
          </p:nvSpPr>
          <p:spPr bwMode="auto">
            <a:xfrm>
              <a:off x="360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48" name="Rectangle 46"/>
            <p:cNvSpPr/>
            <p:nvPr/>
          </p:nvSpPr>
          <p:spPr bwMode="auto">
            <a:xfrm>
              <a:off x="360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p>
              <a:endParaRPr lang="en-US"/>
            </a:p>
          </p:txBody>
        </p:sp>
        <p:sp>
          <p:nvSpPr>
            <p:cNvPr id="77849" name="Rectangle 47"/>
            <p:cNvSpPr/>
            <p:nvPr/>
          </p:nvSpPr>
          <p:spPr bwMode="auto">
            <a:xfrm>
              <a:off x="360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0" name="Rectangle 48"/>
            <p:cNvSpPr/>
            <p:nvPr/>
          </p:nvSpPr>
          <p:spPr bwMode="auto">
            <a:xfrm>
              <a:off x="360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</a:ln>
          </p:spPr>
          <p:txBody>
            <a:bodyPr lIns="63500" tIns="63500" rIns="203068" bIns="63500" anchor="ctr"/>
            <a:p>
              <a:pPr algn="r"/>
              <a:r>
                <a:rPr lang="en-US" sz="280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Managing the </a:t>
            </a:r>
            <a:r>
              <a:rPr lang="en-US" b="1">
                <a:sym typeface="+mn-ea"/>
              </a:rPr>
              <a:t>sprint backlog</a:t>
            </a:r>
            <a:endParaRPr 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5" y="5250815"/>
            <a:ext cx="9144000" cy="2233295"/>
          </a:xfrm>
        </p:spPr>
        <p:txBody>
          <a:bodyPr/>
          <a:p>
            <a:pPr marL="698500" eaLnBrk="1" hangingPunct="1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800">
                <a:sym typeface="+mn-ea"/>
              </a:rPr>
              <a:t>Any team member can add, delete or change the sprint backlog</a:t>
            </a:r>
            <a:endParaRPr lang="en-US" sz="2800"/>
          </a:p>
          <a:p>
            <a:pPr marL="698500" eaLnBrk="1" hangingPunct="1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800">
                <a:sym typeface="+mn-ea"/>
              </a:rPr>
              <a:t>If work is unclear, define a sprint backlog item with a larger amount of time and break it dow</a:t>
            </a:r>
            <a:r>
              <a:rPr lang="x-none" altLang="en-US" sz="2800">
                <a:sym typeface="+mn-ea"/>
              </a:rPr>
              <a:t>n</a:t>
            </a:r>
            <a:endParaRPr lang="x-none" altLang="en-US" sz="2800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930910"/>
            <a:ext cx="4251325" cy="433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90" y="1865630"/>
            <a:ext cx="4063365" cy="30054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 sprint </a:t>
            </a:r>
            <a:r>
              <a:rPr lang="en-US" b="1">
                <a:sym typeface="+mn-ea"/>
              </a:rPr>
              <a:t>burndown chart</a:t>
            </a:r>
            <a:endParaRPr lang="en-US" b="1">
              <a:sym typeface="+mn-ea"/>
            </a:endParaRPr>
          </a:p>
        </p:txBody>
      </p:sp>
      <p:graphicFrame>
        <p:nvGraphicFramePr>
          <p:cNvPr id="79875" name="Object 3"/>
          <p:cNvGraphicFramePr/>
          <p:nvPr/>
        </p:nvGraphicFramePr>
        <p:xfrm>
          <a:off x="255905" y="1361440"/>
          <a:ext cx="9615488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Chart" r:id="rId1" imgW="10134600" imgH="5981700" progId="MSGraph.Chart.8">
                  <p:embed/>
                </p:oleObj>
              </mc:Choice>
              <mc:Fallback>
                <p:oleObj name="Chart" r:id="rId1" imgW="10134600" imgH="5981700" progId="MSGraph.Chart.8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905" y="1361440"/>
                        <a:ext cx="9615488" cy="56689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4">
                    <a:lumMod val="95000"/>
                    <a:lumOff val="5000"/>
                  </a:schemeClr>
                </a:solidFill>
                <a:sym typeface="+mn-ea"/>
              </a:rPr>
              <a:t>Scrum in </a:t>
            </a:r>
            <a:r>
              <a:rPr lang="en-US" b="1">
                <a:solidFill>
                  <a:schemeClr val="accent4">
                    <a:lumMod val="95000"/>
                    <a:lumOff val="5000"/>
                  </a:schemeClr>
                </a:solidFill>
                <a:sym typeface="+mn-ea"/>
              </a:rPr>
              <a:t>100 </a:t>
            </a:r>
            <a:r>
              <a:rPr lang="x-none" altLang="en-US" b="1">
                <a:solidFill>
                  <a:schemeClr val="accent4">
                    <a:lumMod val="95000"/>
                    <a:lumOff val="5000"/>
                  </a:schemeClr>
                </a:solidFill>
                <a:sym typeface="+mn-ea"/>
              </a:rPr>
              <a:t>Word</a:t>
            </a:r>
            <a:endParaRPr lang="x-none" altLang="en-US" b="1">
              <a:solidFill>
                <a:schemeClr val="accent4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787400" indent="-571500"/>
            <a:r>
              <a:rPr lang="en-US" sz="2400">
                <a:sym typeface="+mn-ea"/>
              </a:rPr>
              <a:t>Scrum is an agile process that allows us to focus on delivering the highest business value in the shortest time. </a:t>
            </a:r>
            <a:endParaRPr lang="en-US" sz="2400">
              <a:sym typeface="+mn-ea"/>
            </a:endParaRPr>
          </a:p>
          <a:p>
            <a:pPr marL="787400" indent="-571500"/>
            <a:r>
              <a:rPr lang="en-US" sz="2400">
                <a:sym typeface="+mn-ea"/>
              </a:rPr>
              <a:t>It allows us to rapidly and repeatedly inspect actual working software (every two weeks to one month).</a:t>
            </a:r>
            <a:endParaRPr lang="en-US" sz="2400">
              <a:sym typeface="+mn-ea"/>
            </a:endParaRPr>
          </a:p>
          <a:p>
            <a:pPr marL="787400" indent="-571500"/>
            <a:r>
              <a:rPr lang="en-US" sz="2400">
                <a:sym typeface="+mn-ea"/>
              </a:rPr>
              <a:t>The business sets the priorities. Teams self-organize to determine the best way to deliver the highest priority features. </a:t>
            </a:r>
            <a:endParaRPr lang="en-US" sz="2400">
              <a:sym typeface="+mn-ea"/>
            </a:endParaRPr>
          </a:p>
          <a:p>
            <a:pPr marL="787400" indent="-571500"/>
            <a:r>
              <a:rPr lang="en-US" sz="2400">
                <a:sym typeface="+mn-ea"/>
              </a:rPr>
              <a:t>Every two weeks to a month anyone can see real working software and decide to release it as is or continue to enhance it for another sprint.</a:t>
            </a:r>
            <a:endParaRPr 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441575"/>
            <a:ext cx="9144000" cy="3032125"/>
          </a:xfrm>
        </p:spPr>
        <p:txBody>
          <a:bodyPr/>
          <a:p>
            <a:pPr marL="635" indent="0">
              <a:buNone/>
            </a:pPr>
            <a:r>
              <a:rPr lang="x-none" altLang="en-US" sz="4000" i="1"/>
              <a:t>"Scrum is not only about metodology and frameworks, Scrum is habit"</a:t>
            </a:r>
            <a:endParaRPr lang="x-none" altLang="en-US" sz="4000" i="1"/>
          </a:p>
          <a:p>
            <a:pPr marL="635" indent="0">
              <a:buNone/>
            </a:pPr>
            <a:r>
              <a:rPr lang="x-none" altLang="en-US" sz="4000" i="1"/>
              <a:t>					~ Ken Schwaber</a:t>
            </a:r>
            <a:endParaRPr lang="x-none" altLang="en-US" sz="4000" i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Reference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 i="1"/>
              <a:t>https://www.scrumguides.org/docs/scrumguide/v2017/2017-Scrum-Guide-US.pdf</a:t>
            </a:r>
            <a:endParaRPr lang="en-US" sz="2800" i="1"/>
          </a:p>
          <a:p>
            <a:r>
              <a:rPr lang="en-US" sz="2800" i="1">
                <a:sym typeface="+mn-ea"/>
              </a:rPr>
              <a:t>www.scrumalliance.org</a:t>
            </a:r>
            <a:endParaRPr lang="en-US" sz="2800" i="1">
              <a:sym typeface="+mn-ea"/>
            </a:endParaRPr>
          </a:p>
          <a:p>
            <a:r>
              <a:rPr lang="en-US" sz="2800" i="1" smtClean="0">
                <a:sym typeface="+mn-ea"/>
              </a:rPr>
              <a:t>Agile and Iterative Development: A Manager</a:t>
            </a:r>
            <a:r>
              <a:rPr lang="ja-JP" altLang="en-US" sz="2800" i="1" smtClean="0">
                <a:sym typeface="+mn-ea"/>
              </a:rPr>
              <a:t>’</a:t>
            </a:r>
            <a:r>
              <a:rPr lang="en-US" altLang="ja-JP" sz="2800" i="1" smtClean="0">
                <a:sym typeface="+mn-ea"/>
              </a:rPr>
              <a:t>s Guide by Craig Larman</a:t>
            </a:r>
            <a:endParaRPr lang="en-US" altLang="ja-JP" sz="2800" i="1" smtClean="0">
              <a:sym typeface="+mn-ea"/>
            </a:endParaRPr>
          </a:p>
          <a:p>
            <a:r>
              <a:rPr lang="en-US" sz="2800" i="1" smtClean="0">
                <a:sym typeface="+mn-ea"/>
              </a:rPr>
              <a:t>Agile Estimating and Planning by Mike Cohn</a:t>
            </a:r>
            <a:endParaRPr lang="en-US" sz="2800" i="1" smtClean="0">
              <a:sym typeface="+mn-ea"/>
            </a:endParaRPr>
          </a:p>
          <a:p>
            <a:r>
              <a:rPr lang="en-US" sz="2800" i="1" smtClean="0">
                <a:sym typeface="+mn-ea"/>
              </a:rPr>
              <a:t>Agile Project Management with Scrum by Ken Schwaber</a:t>
            </a:r>
            <a:endParaRPr lang="en-US" sz="2800" i="1" smtClean="0">
              <a:sym typeface="+mn-ea"/>
            </a:endParaRPr>
          </a:p>
          <a:p>
            <a:r>
              <a:rPr lang="en-US" sz="2800" i="1" smtClean="0">
                <a:sym typeface="+mn-ea"/>
              </a:rPr>
              <a:t>Agile Retrospectives by Esther Derby and Diana Larsen</a:t>
            </a:r>
            <a:endParaRPr lang="en-US" sz="2800" i="1" smtClean="0">
              <a:sym typeface="+mn-ea"/>
            </a:endParaRPr>
          </a:p>
          <a:p>
            <a:endParaRPr lang="en-US"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b="1"/>
              <a:t>Contact </a:t>
            </a:r>
            <a:r>
              <a:rPr lang="x-none" altLang="en-US"/>
              <a:t>Information</a:t>
            </a:r>
            <a:endParaRPr lang="x-none" altLang="en-US"/>
          </a:p>
        </p:txBody>
      </p:sp>
      <p:pic>
        <p:nvPicPr>
          <p:cNvPr id="5" name="Picture 4" descr="profile_mygetz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70" y="1793875"/>
            <a:ext cx="3690620" cy="45212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980" y="1722755"/>
            <a:ext cx="5374005" cy="1385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10" y="4170680"/>
            <a:ext cx="5616000" cy="20952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36440" y="3594735"/>
            <a:ext cx="5623560" cy="10668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solidFill>
              <a:schemeClr val="bg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-128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" y="353695"/>
            <a:ext cx="9461500" cy="1066800"/>
          </a:xfrm>
        </p:spPr>
        <p:txBody>
          <a:bodyPr/>
          <a:p>
            <a:r>
              <a:rPr lang="x-none" altLang="en-US" b="1"/>
              <a:t>Why </a:t>
            </a:r>
            <a:r>
              <a:rPr lang="x-none" altLang="en-US"/>
              <a:t>we have to</a:t>
            </a:r>
            <a:r>
              <a:rPr lang="x-none" altLang="en-US" b="1"/>
              <a:t> </a:t>
            </a:r>
            <a:br>
              <a:rPr lang="x-none" altLang="en-US" b="1"/>
            </a:br>
            <a:r>
              <a:rPr lang="x-none" altLang="en-US" b="1"/>
              <a:t>MoveOn </a:t>
            </a:r>
            <a:r>
              <a:rPr lang="x-none" altLang="en-US"/>
              <a:t>from</a:t>
            </a:r>
            <a:r>
              <a:rPr lang="x-none" altLang="en-US" b="1"/>
              <a:t> Waterfall</a:t>
            </a:r>
            <a:endParaRPr lang="x-none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27660" y="1866265"/>
            <a:ext cx="9243060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just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sequential approach. So when one step getting problem, the next step will delayed.</a:t>
            </a:r>
            <a:endParaRPr lang="x-none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 step by step, to go to next step.</a:t>
            </a:r>
            <a:endParaRPr lang="x-none" altLang="en-GB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previous step is stopped, can't continue to next level.</a:t>
            </a:r>
            <a:endParaRPr lang="x-none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process did by specialist on their part. If the process is skipped/stopped, the specialist is not used again.</a:t>
            </a:r>
            <a:endParaRPr lang="x-none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charset="2"/>
              <a:buChar char="Ø"/>
            </a:pPr>
            <a:endParaRPr lang="x-none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300"/>
            <a:ext cx="9461500" cy="1734820"/>
          </a:xfrm>
        </p:spPr>
        <p:txBody>
          <a:bodyPr/>
          <a:p>
            <a:r>
              <a:rPr lang="x-none" altLang="en-US" b="1"/>
              <a:t>Problem</a:t>
            </a:r>
            <a:r>
              <a:rPr lang="x-none" altLang="en-US"/>
              <a:t> in </a:t>
            </a:r>
            <a:br>
              <a:rPr lang="x-none" altLang="en-US"/>
            </a:br>
            <a:r>
              <a:rPr lang="x-none" altLang="en-US"/>
              <a:t>Sofware Development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19960"/>
            <a:ext cx="9461500" cy="4460240"/>
          </a:xfrm>
        </p:spPr>
        <p:txBody>
          <a:bodyPr/>
          <a:p>
            <a:pPr marL="673100" indent="-457200"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3200"/>
              <a:t>Miss-Communication Requirement</a:t>
            </a:r>
            <a:endParaRPr lang="x-none" altLang="en-US" sz="3200"/>
          </a:p>
          <a:p>
            <a:pPr marL="673100" indent="-457200"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3200"/>
              <a:t>Addition requirement in development process</a:t>
            </a:r>
            <a:endParaRPr lang="x-none" altLang="en-US" sz="320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300"/>
            <a:ext cx="9461500" cy="1422400"/>
          </a:xfrm>
        </p:spPr>
        <p:txBody>
          <a:bodyPr/>
          <a:p>
            <a:r>
              <a:rPr lang="x-none" altLang="en-US" b="1"/>
              <a:t>Feature Use Review</a:t>
            </a:r>
            <a:r>
              <a:rPr lang="x-none" altLang="en-US"/>
              <a:t> in </a:t>
            </a:r>
            <a:br>
              <a:rPr lang="x-none" altLang="en-US"/>
            </a:br>
            <a:r>
              <a:rPr lang="x-none" altLang="en-US"/>
              <a:t>Internal Product</a:t>
            </a:r>
            <a:endParaRPr lang="x-none" altLang="en-US"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1"/>
          <a:srcRect l="2494" t="7717" r="11174"/>
          <a:stretch>
            <a:fillRect/>
          </a:stretch>
        </p:blipFill>
        <p:spPr>
          <a:xfrm>
            <a:off x="1911350" y="1938020"/>
            <a:ext cx="5815965" cy="43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300"/>
            <a:ext cx="9461500" cy="2264410"/>
          </a:xfrm>
        </p:spPr>
        <p:txBody>
          <a:bodyPr/>
          <a:p>
            <a:r>
              <a:rPr lang="x-none" altLang="en-US" b="1">
                <a:sym typeface="+mn-ea"/>
              </a:rPr>
              <a:t>Why </a:t>
            </a:r>
            <a:r>
              <a:rPr lang="x-none" altLang="en-US">
                <a:sym typeface="+mn-ea"/>
              </a:rPr>
              <a:t>we have to</a:t>
            </a:r>
            <a:r>
              <a:rPr lang="x-none" altLang="en-US" b="1">
                <a:sym typeface="+mn-ea"/>
              </a:rPr>
              <a:t> </a:t>
            </a:r>
            <a:br>
              <a:rPr lang="x-none" altLang="en-US" b="1">
                <a:sym typeface="+mn-ea"/>
              </a:rPr>
            </a:br>
            <a:r>
              <a:rPr lang="x-none" altLang="en-US" b="1">
                <a:sym typeface="+mn-ea"/>
              </a:rPr>
              <a:t>MoveOn </a:t>
            </a:r>
            <a:r>
              <a:rPr lang="x-none" altLang="en-US">
                <a:sym typeface="+mn-ea"/>
              </a:rPr>
              <a:t>from</a:t>
            </a:r>
            <a:r>
              <a:rPr lang="x-none" altLang="en-US" b="1">
                <a:sym typeface="+mn-ea"/>
              </a:rPr>
              <a:t> Waterfall</a:t>
            </a:r>
            <a:endParaRPr lang="x-none" altLang="en-US" b="1"/>
          </a:p>
          <a:p>
            <a:endParaRPr lang="en-US"/>
          </a:p>
        </p:txBody>
      </p:sp>
      <p:pic>
        <p:nvPicPr>
          <p:cNvPr id="258" name="Shape 258" descr="Screen Shot 2016-06-07 at 3.14.02 AM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5315" y="1866265"/>
            <a:ext cx="9006205" cy="479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935"/>
            <a:ext cx="9461500" cy="1634490"/>
          </a:xfrm>
        </p:spPr>
        <p:txBody>
          <a:bodyPr/>
          <a:p>
            <a:r>
              <a:rPr lang="x-none" altLang="en-US" b="1"/>
              <a:t>Agile Software</a:t>
            </a:r>
            <a:r>
              <a:rPr lang="x-none" altLang="en-US"/>
              <a:t> </a:t>
            </a:r>
            <a:br>
              <a:rPr lang="x-none" altLang="en-US"/>
            </a:br>
            <a:r>
              <a:rPr lang="x-none" altLang="en-US"/>
              <a:t>Development</a:t>
            </a:r>
            <a:endParaRPr lang="x-none" altLang="en-US"/>
          </a:p>
        </p:txBody>
      </p:sp>
      <p:pic>
        <p:nvPicPr>
          <p:cNvPr id="2355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60" y="1793875"/>
            <a:ext cx="8703945" cy="58070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7150</Words>
  <Application>Kingsoft Office WPP</Application>
  <PresentationFormat>Custom</PresentationFormat>
  <Paragraphs>470</Paragraphs>
  <Slides>49</Slides>
  <Notes>46</Notes>
  <HiddenSlides>0</HiddenSlides>
  <MMClips>0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Gear Drives</vt:lpstr>
      <vt:lpstr>1_Gear Drives</vt:lpstr>
      <vt:lpstr>2_Gear Drives</vt:lpstr>
      <vt:lpstr>3_Gear Drives</vt:lpstr>
      <vt:lpstr>4_Gear Drives</vt:lpstr>
      <vt:lpstr>Excel.Chart.8</vt:lpstr>
      <vt:lpstr>MSGraph.Chart.8</vt:lpstr>
      <vt:lpstr>Agile Metodology &amp; Scrum Framework</vt:lpstr>
      <vt:lpstr>Waterfall Model</vt:lpstr>
      <vt:lpstr>Waterfall Model</vt:lpstr>
      <vt:lpstr>Waterfall Model</vt:lpstr>
      <vt:lpstr>Why we have to  MoveOn from Waterfall</vt:lpstr>
      <vt:lpstr>Problem in  Sofware Development</vt:lpstr>
      <vt:lpstr>Feature Use Review in  Internal Product</vt:lpstr>
      <vt:lpstr>Why we have to  MoveOn from Waterfall</vt:lpstr>
      <vt:lpstr>Agile Software  Development</vt:lpstr>
      <vt:lpstr>Agile Overview</vt:lpstr>
      <vt:lpstr>PowerPoint 演示文稿</vt:lpstr>
      <vt:lpstr>Agile Manifesto</vt:lpstr>
      <vt:lpstr>Important value in Agile</vt:lpstr>
      <vt:lpstr>Most Agile methodologies have similar concepts.</vt:lpstr>
      <vt:lpstr>Agile Concept</vt:lpstr>
      <vt:lpstr>Kanban</vt:lpstr>
      <vt:lpstr>Kanban  Foundational Principles</vt:lpstr>
      <vt:lpstr>Kanban Five Core:</vt:lpstr>
      <vt:lpstr>Why Must 		SCRUM ?</vt:lpstr>
      <vt:lpstr>Scrum  Introduction</vt:lpstr>
      <vt:lpstr>PowerPoint 演示文稿</vt:lpstr>
      <vt:lpstr>Who Used Scrum</vt:lpstr>
      <vt:lpstr>Scrum has been used for :</vt:lpstr>
      <vt:lpstr>Scrum Characteristic</vt:lpstr>
      <vt:lpstr>Scrum Framework</vt:lpstr>
      <vt:lpstr>Scrum Roles</vt:lpstr>
      <vt:lpstr>Product owner</vt:lpstr>
      <vt:lpstr>Scrum Master</vt:lpstr>
      <vt:lpstr>Scrum Team</vt:lpstr>
      <vt:lpstr>Ceremonies</vt:lpstr>
      <vt:lpstr>Sprint planning</vt:lpstr>
      <vt:lpstr>The daily scrum meeting</vt:lpstr>
      <vt:lpstr>The daily scrum meeting</vt:lpstr>
      <vt:lpstr>The sprint review</vt:lpstr>
      <vt:lpstr>The sprint review</vt:lpstr>
      <vt:lpstr>Sprint retrospective</vt:lpstr>
      <vt:lpstr>Sprint retrospective</vt:lpstr>
      <vt:lpstr>Sprint retrospective</vt:lpstr>
      <vt:lpstr>Scrum Artifacts</vt:lpstr>
      <vt:lpstr>Product Backlog</vt:lpstr>
      <vt:lpstr>A sample product backlog</vt:lpstr>
      <vt:lpstr>The sprint goal</vt:lpstr>
      <vt:lpstr>A sprint backlog</vt:lpstr>
      <vt:lpstr>Managing the sprint backlog</vt:lpstr>
      <vt:lpstr>A sprint burndown chart</vt:lpstr>
      <vt:lpstr>Scrum in 100 Word</vt:lpstr>
      <vt:lpstr>PowerPoint 演示文稿</vt:lpstr>
      <vt:lpstr>Reference</vt:lpstr>
      <vt:lpstr>Contact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Scrum</dc:title>
  <dc:creator>Jan de Rijke</dc:creator>
  <cp:lastModifiedBy>mygetzu</cp:lastModifiedBy>
  <cp:revision>44</cp:revision>
  <dcterms:created xsi:type="dcterms:W3CDTF">2018-04-20T10:19:19Z</dcterms:created>
  <dcterms:modified xsi:type="dcterms:W3CDTF">2018-04-20T10:19:19Z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1033-10.1.0.5503</vt:lpwstr>
  </property>
</Properties>
</file>